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omments/modernComment_137_F55C6A19.xml" ContentType="application/vnd.ms-powerpoint.comments+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1"/>
  </p:notesMasterIdLst>
  <p:sldIdLst>
    <p:sldId id="654" r:id="rId2"/>
    <p:sldId id="256" r:id="rId3"/>
    <p:sldId id="288" r:id="rId4"/>
    <p:sldId id="634" r:id="rId5"/>
    <p:sldId id="635" r:id="rId6"/>
    <p:sldId id="636" r:id="rId7"/>
    <p:sldId id="637" r:id="rId8"/>
    <p:sldId id="638" r:id="rId9"/>
    <p:sldId id="372" r:id="rId10"/>
    <p:sldId id="336" r:id="rId11"/>
    <p:sldId id="647" r:id="rId12"/>
    <p:sldId id="583" r:id="rId13"/>
    <p:sldId id="584" r:id="rId14"/>
    <p:sldId id="579" r:id="rId15"/>
    <p:sldId id="580" r:id="rId16"/>
    <p:sldId id="337" r:id="rId17"/>
    <p:sldId id="338" r:id="rId18"/>
    <p:sldId id="339" r:id="rId19"/>
    <p:sldId id="340" r:id="rId20"/>
    <p:sldId id="588" r:id="rId21"/>
    <p:sldId id="585" r:id="rId22"/>
    <p:sldId id="586" r:id="rId23"/>
    <p:sldId id="587" r:id="rId24"/>
    <p:sldId id="589" r:id="rId25"/>
    <p:sldId id="590" r:id="rId26"/>
    <p:sldId id="341" r:id="rId27"/>
    <p:sldId id="581" r:id="rId28"/>
    <p:sldId id="342" r:id="rId29"/>
    <p:sldId id="343" r:id="rId30"/>
    <p:sldId id="582" r:id="rId31"/>
    <p:sldId id="344" r:id="rId32"/>
    <p:sldId id="345" r:id="rId33"/>
    <p:sldId id="346" r:id="rId34"/>
    <p:sldId id="347" r:id="rId35"/>
    <p:sldId id="368" r:id="rId36"/>
    <p:sldId id="349" r:id="rId37"/>
    <p:sldId id="350" r:id="rId38"/>
    <p:sldId id="369" r:id="rId39"/>
    <p:sldId id="351" r:id="rId40"/>
    <p:sldId id="352" r:id="rId41"/>
    <p:sldId id="353" r:id="rId42"/>
    <p:sldId id="354" r:id="rId43"/>
    <p:sldId id="355" r:id="rId44"/>
    <p:sldId id="370" r:id="rId45"/>
    <p:sldId id="356" r:id="rId46"/>
    <p:sldId id="357" r:id="rId47"/>
    <p:sldId id="314" r:id="rId48"/>
    <p:sldId id="311" r:id="rId49"/>
    <p:sldId id="601" r:id="rId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111F88F5-B3A3-DBA9-53ED-F9CF2EE597B5}" name="hamid rajaee" initials="hr" userId="f0a6ef8e50732dfb" providerId="Windows Live"/>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hamid rajaee" initials="hr" lastIdx="25" clrIdx="0">
    <p:extLst>
      <p:ext uri="{19B8F6BF-5375-455C-9EA6-DF929625EA0E}">
        <p15:presenceInfo xmlns:p15="http://schemas.microsoft.com/office/powerpoint/2012/main" userId="1cee4cd24a738211"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8986" autoAdjust="0"/>
    <p:restoredTop sz="94663" autoAdjust="0"/>
  </p:normalViewPr>
  <p:slideViewPr>
    <p:cSldViewPr snapToGrid="0">
      <p:cViewPr varScale="1">
        <p:scale>
          <a:sx n="63" d="100"/>
          <a:sy n="63" d="100"/>
        </p:scale>
        <p:origin x="1032"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microsoft.com/office/2018/10/relationships/authors" Target="author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commentAuthors" Target="commentAuthors.xml"/></Relationships>
</file>

<file path=ppt/comments/modernComment_137_F55C6A19.xml><?xml version="1.0" encoding="utf-8"?>
<p188:cmLst xmlns:a="http://schemas.openxmlformats.org/drawingml/2006/main" xmlns:r="http://schemas.openxmlformats.org/officeDocument/2006/relationships" xmlns:p188="http://schemas.microsoft.com/office/powerpoint/2018/8/main">
  <p188:cm id="{B4AECAD8-A9F9-42A8-A4E9-4DB73D6FBC87}" authorId="{111F88F5-B3A3-DBA9-53ED-F9CF2EE597B5}" created="2023-10-25T03:01:35.302">
    <pc:sldMkLst xmlns:pc="http://schemas.microsoft.com/office/powerpoint/2013/main/command">
      <pc:docMk/>
      <pc:sldMk cId="4116474393" sldId="311"/>
    </pc:sldMkLst>
    <p188:txBody>
      <a:bodyPr/>
      <a:lstStyle/>
      <a:p>
        <a:r>
          <a:rPr lang="en-US"/>
          <a:t>https://www.educba.com/tableau-drill-down/?source=leftnav</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5B7272-0BAA-4A60-BC91-7621052D130B}" type="datetimeFigureOut">
              <a:rPr lang="en-US" smtClean="0"/>
              <a:t>12/16/2024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00CB08F-07BD-45D8-8AE8-527303D34CEF}" type="slidenum">
              <a:rPr lang="en-US" smtClean="0"/>
              <a:t>‹#›</a:t>
            </a:fld>
            <a:endParaRPr lang="en-US"/>
          </a:p>
        </p:txBody>
      </p:sp>
    </p:spTree>
    <p:extLst>
      <p:ext uri="{BB962C8B-B14F-4D97-AF65-F5344CB8AC3E}">
        <p14:creationId xmlns:p14="http://schemas.microsoft.com/office/powerpoint/2010/main" val="13117886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00CB08F-07BD-45D8-8AE8-527303D34CEF}" type="slidenum">
              <a:rPr lang="en-US" smtClean="0"/>
              <a:t>21</a:t>
            </a:fld>
            <a:endParaRPr lang="en-US"/>
          </a:p>
        </p:txBody>
      </p:sp>
    </p:spTree>
    <p:extLst>
      <p:ext uri="{BB962C8B-B14F-4D97-AF65-F5344CB8AC3E}">
        <p14:creationId xmlns:p14="http://schemas.microsoft.com/office/powerpoint/2010/main" val="17426426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00CB08F-07BD-45D8-8AE8-527303D34CEF}" type="slidenum">
              <a:rPr lang="en-US" smtClean="0"/>
              <a:t>39</a:t>
            </a:fld>
            <a:endParaRPr lang="en-US"/>
          </a:p>
        </p:txBody>
      </p:sp>
    </p:spTree>
    <p:extLst>
      <p:ext uri="{BB962C8B-B14F-4D97-AF65-F5344CB8AC3E}">
        <p14:creationId xmlns:p14="http://schemas.microsoft.com/office/powerpoint/2010/main" val="15001870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A0C22-110C-4EC9-A435-2A473CE0F3A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2B83B9C-3404-4437-9203-EF65FFC929D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48561B7-171D-4110-8B39-1299E15AE162}"/>
              </a:ext>
            </a:extLst>
          </p:cNvPr>
          <p:cNvSpPr>
            <a:spLocks noGrp="1"/>
          </p:cNvSpPr>
          <p:nvPr>
            <p:ph type="dt" sz="half" idx="10"/>
          </p:nvPr>
        </p:nvSpPr>
        <p:spPr/>
        <p:txBody>
          <a:bodyPr/>
          <a:lstStyle/>
          <a:p>
            <a:fld id="{92FFF796-DDD5-495A-85CC-4ACF406B8687}" type="datetimeFigureOut">
              <a:rPr lang="en-US" smtClean="0"/>
              <a:t>12/16/2024</a:t>
            </a:fld>
            <a:endParaRPr lang="en-US"/>
          </a:p>
        </p:txBody>
      </p:sp>
      <p:sp>
        <p:nvSpPr>
          <p:cNvPr id="5" name="Footer Placeholder 4">
            <a:extLst>
              <a:ext uri="{FF2B5EF4-FFF2-40B4-BE49-F238E27FC236}">
                <a16:creationId xmlns:a16="http://schemas.microsoft.com/office/drawing/2014/main" id="{B1CCB75E-B408-4F8F-8C50-665F0D9680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575B5BA-A4EB-431F-864A-DC72047CBB98}"/>
              </a:ext>
            </a:extLst>
          </p:cNvPr>
          <p:cNvSpPr>
            <a:spLocks noGrp="1"/>
          </p:cNvSpPr>
          <p:nvPr>
            <p:ph type="sldNum" sz="quarter" idx="12"/>
          </p:nvPr>
        </p:nvSpPr>
        <p:spPr/>
        <p:txBody>
          <a:bodyPr/>
          <a:lstStyle/>
          <a:p>
            <a:fld id="{1CF1B896-487D-4763-8241-5387787B54AC}" type="slidenum">
              <a:rPr lang="en-US" smtClean="0"/>
              <a:t>‹#›</a:t>
            </a:fld>
            <a:endParaRPr lang="en-US"/>
          </a:p>
        </p:txBody>
      </p:sp>
    </p:spTree>
    <p:extLst>
      <p:ext uri="{BB962C8B-B14F-4D97-AF65-F5344CB8AC3E}">
        <p14:creationId xmlns:p14="http://schemas.microsoft.com/office/powerpoint/2010/main" val="6187782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EDBC2-9B49-4BB0-BDAF-97C6BCA3B09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696D5E3-3D81-414A-A6A2-9EB58E4299F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C9E5D05-6470-45F3-92A0-57106EC8C72B}"/>
              </a:ext>
            </a:extLst>
          </p:cNvPr>
          <p:cNvSpPr>
            <a:spLocks noGrp="1"/>
          </p:cNvSpPr>
          <p:nvPr>
            <p:ph type="dt" sz="half" idx="10"/>
          </p:nvPr>
        </p:nvSpPr>
        <p:spPr/>
        <p:txBody>
          <a:bodyPr/>
          <a:lstStyle/>
          <a:p>
            <a:fld id="{92FFF796-DDD5-495A-85CC-4ACF406B8687}" type="datetimeFigureOut">
              <a:rPr lang="en-US" smtClean="0"/>
              <a:t>12/16/2024</a:t>
            </a:fld>
            <a:endParaRPr lang="en-US"/>
          </a:p>
        </p:txBody>
      </p:sp>
      <p:sp>
        <p:nvSpPr>
          <p:cNvPr id="5" name="Footer Placeholder 4">
            <a:extLst>
              <a:ext uri="{FF2B5EF4-FFF2-40B4-BE49-F238E27FC236}">
                <a16:creationId xmlns:a16="http://schemas.microsoft.com/office/drawing/2014/main" id="{16D15ED4-4672-417B-B155-628DA437298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FD8F7A8-CCD4-464F-BA68-9066C7B705BC}"/>
              </a:ext>
            </a:extLst>
          </p:cNvPr>
          <p:cNvSpPr>
            <a:spLocks noGrp="1"/>
          </p:cNvSpPr>
          <p:nvPr>
            <p:ph type="sldNum" sz="quarter" idx="12"/>
          </p:nvPr>
        </p:nvSpPr>
        <p:spPr/>
        <p:txBody>
          <a:bodyPr/>
          <a:lstStyle/>
          <a:p>
            <a:fld id="{1CF1B896-487D-4763-8241-5387787B54AC}" type="slidenum">
              <a:rPr lang="en-US" smtClean="0"/>
              <a:t>‹#›</a:t>
            </a:fld>
            <a:endParaRPr lang="en-US"/>
          </a:p>
        </p:txBody>
      </p:sp>
    </p:spTree>
    <p:extLst>
      <p:ext uri="{BB962C8B-B14F-4D97-AF65-F5344CB8AC3E}">
        <p14:creationId xmlns:p14="http://schemas.microsoft.com/office/powerpoint/2010/main" val="3962571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37D4A81-772D-43A4-B599-A56CA4CCD87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A885D57-853D-48FD-A1FA-21C3254A3F0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4E68580-03B1-4411-8E9D-D84CD5057AD0}"/>
              </a:ext>
            </a:extLst>
          </p:cNvPr>
          <p:cNvSpPr>
            <a:spLocks noGrp="1"/>
          </p:cNvSpPr>
          <p:nvPr>
            <p:ph type="dt" sz="half" idx="10"/>
          </p:nvPr>
        </p:nvSpPr>
        <p:spPr/>
        <p:txBody>
          <a:bodyPr/>
          <a:lstStyle/>
          <a:p>
            <a:fld id="{92FFF796-DDD5-495A-85CC-4ACF406B8687}" type="datetimeFigureOut">
              <a:rPr lang="en-US" smtClean="0"/>
              <a:t>12/16/2024</a:t>
            </a:fld>
            <a:endParaRPr lang="en-US"/>
          </a:p>
        </p:txBody>
      </p:sp>
      <p:sp>
        <p:nvSpPr>
          <p:cNvPr id="5" name="Footer Placeholder 4">
            <a:extLst>
              <a:ext uri="{FF2B5EF4-FFF2-40B4-BE49-F238E27FC236}">
                <a16:creationId xmlns:a16="http://schemas.microsoft.com/office/drawing/2014/main" id="{CE3D2969-AAD7-40E4-87ED-0498D05DD6D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F8B2C18-A5D5-4743-9502-A1086CDBFFF1}"/>
              </a:ext>
            </a:extLst>
          </p:cNvPr>
          <p:cNvSpPr>
            <a:spLocks noGrp="1"/>
          </p:cNvSpPr>
          <p:nvPr>
            <p:ph type="sldNum" sz="quarter" idx="12"/>
          </p:nvPr>
        </p:nvSpPr>
        <p:spPr/>
        <p:txBody>
          <a:bodyPr/>
          <a:lstStyle/>
          <a:p>
            <a:fld id="{1CF1B896-487D-4763-8241-5387787B54AC}" type="slidenum">
              <a:rPr lang="en-US" smtClean="0"/>
              <a:t>‹#›</a:t>
            </a:fld>
            <a:endParaRPr lang="en-US"/>
          </a:p>
        </p:txBody>
      </p:sp>
    </p:spTree>
    <p:extLst>
      <p:ext uri="{BB962C8B-B14F-4D97-AF65-F5344CB8AC3E}">
        <p14:creationId xmlns:p14="http://schemas.microsoft.com/office/powerpoint/2010/main" val="12090919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AD82AB-3401-49DC-AB0A-E65755DAE6E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F8B1C59-0153-4331-B9E6-DE7EFDE68BB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A00201E-DBA0-4E4A-85BD-C6B14A8E046E}"/>
              </a:ext>
            </a:extLst>
          </p:cNvPr>
          <p:cNvSpPr>
            <a:spLocks noGrp="1"/>
          </p:cNvSpPr>
          <p:nvPr>
            <p:ph type="dt" sz="half" idx="10"/>
          </p:nvPr>
        </p:nvSpPr>
        <p:spPr/>
        <p:txBody>
          <a:bodyPr/>
          <a:lstStyle/>
          <a:p>
            <a:fld id="{92FFF796-DDD5-495A-85CC-4ACF406B8687}" type="datetimeFigureOut">
              <a:rPr lang="en-US" smtClean="0"/>
              <a:t>12/16/2024</a:t>
            </a:fld>
            <a:endParaRPr lang="en-US"/>
          </a:p>
        </p:txBody>
      </p:sp>
      <p:sp>
        <p:nvSpPr>
          <p:cNvPr id="5" name="Footer Placeholder 4">
            <a:extLst>
              <a:ext uri="{FF2B5EF4-FFF2-40B4-BE49-F238E27FC236}">
                <a16:creationId xmlns:a16="http://schemas.microsoft.com/office/drawing/2014/main" id="{7937154F-8977-4E7C-9B57-55735CA5F0B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0C8EE1-5320-412A-B9F7-49F4E84F01FB}"/>
              </a:ext>
            </a:extLst>
          </p:cNvPr>
          <p:cNvSpPr>
            <a:spLocks noGrp="1"/>
          </p:cNvSpPr>
          <p:nvPr>
            <p:ph type="sldNum" sz="quarter" idx="12"/>
          </p:nvPr>
        </p:nvSpPr>
        <p:spPr/>
        <p:txBody>
          <a:bodyPr/>
          <a:lstStyle/>
          <a:p>
            <a:fld id="{1CF1B896-487D-4763-8241-5387787B54AC}" type="slidenum">
              <a:rPr lang="en-US" smtClean="0"/>
              <a:t>‹#›</a:t>
            </a:fld>
            <a:endParaRPr lang="en-US"/>
          </a:p>
        </p:txBody>
      </p:sp>
    </p:spTree>
    <p:extLst>
      <p:ext uri="{BB962C8B-B14F-4D97-AF65-F5344CB8AC3E}">
        <p14:creationId xmlns:p14="http://schemas.microsoft.com/office/powerpoint/2010/main" val="14287115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C31B1A-3DC0-48EB-834A-D25ABBCB30B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2EA242C-1D5D-4CB7-9133-2F56979BA12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8672C1A-2D7A-4F10-ADBA-69D8A97630C1}"/>
              </a:ext>
            </a:extLst>
          </p:cNvPr>
          <p:cNvSpPr>
            <a:spLocks noGrp="1"/>
          </p:cNvSpPr>
          <p:nvPr>
            <p:ph type="dt" sz="half" idx="10"/>
          </p:nvPr>
        </p:nvSpPr>
        <p:spPr/>
        <p:txBody>
          <a:bodyPr/>
          <a:lstStyle/>
          <a:p>
            <a:fld id="{92FFF796-DDD5-495A-85CC-4ACF406B8687}" type="datetimeFigureOut">
              <a:rPr lang="en-US" smtClean="0"/>
              <a:t>12/16/2024</a:t>
            </a:fld>
            <a:endParaRPr lang="en-US"/>
          </a:p>
        </p:txBody>
      </p:sp>
      <p:sp>
        <p:nvSpPr>
          <p:cNvPr id="5" name="Footer Placeholder 4">
            <a:extLst>
              <a:ext uri="{FF2B5EF4-FFF2-40B4-BE49-F238E27FC236}">
                <a16:creationId xmlns:a16="http://schemas.microsoft.com/office/drawing/2014/main" id="{F365D470-E192-409E-9F58-ED03AAEC816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81BF7F-03D6-400E-AB90-A0630462CB4C}"/>
              </a:ext>
            </a:extLst>
          </p:cNvPr>
          <p:cNvSpPr>
            <a:spLocks noGrp="1"/>
          </p:cNvSpPr>
          <p:nvPr>
            <p:ph type="sldNum" sz="quarter" idx="12"/>
          </p:nvPr>
        </p:nvSpPr>
        <p:spPr/>
        <p:txBody>
          <a:bodyPr/>
          <a:lstStyle/>
          <a:p>
            <a:fld id="{1CF1B896-487D-4763-8241-5387787B54AC}" type="slidenum">
              <a:rPr lang="en-US" smtClean="0"/>
              <a:t>‹#›</a:t>
            </a:fld>
            <a:endParaRPr lang="en-US"/>
          </a:p>
        </p:txBody>
      </p:sp>
    </p:spTree>
    <p:extLst>
      <p:ext uri="{BB962C8B-B14F-4D97-AF65-F5344CB8AC3E}">
        <p14:creationId xmlns:p14="http://schemas.microsoft.com/office/powerpoint/2010/main" val="31352383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B1D9E5-9754-43F5-90A6-9377F5DF217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99A0990-3175-47D8-B5AC-D30F03F5C38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078A8EC-DE5A-4172-87C8-966AB000195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73189B3-4564-4F0E-9E51-636ADEAF77F0}"/>
              </a:ext>
            </a:extLst>
          </p:cNvPr>
          <p:cNvSpPr>
            <a:spLocks noGrp="1"/>
          </p:cNvSpPr>
          <p:nvPr>
            <p:ph type="dt" sz="half" idx="10"/>
          </p:nvPr>
        </p:nvSpPr>
        <p:spPr/>
        <p:txBody>
          <a:bodyPr/>
          <a:lstStyle/>
          <a:p>
            <a:fld id="{92FFF796-DDD5-495A-85CC-4ACF406B8687}" type="datetimeFigureOut">
              <a:rPr lang="en-US" smtClean="0"/>
              <a:t>12/16/2024</a:t>
            </a:fld>
            <a:endParaRPr lang="en-US"/>
          </a:p>
        </p:txBody>
      </p:sp>
      <p:sp>
        <p:nvSpPr>
          <p:cNvPr id="6" name="Footer Placeholder 5">
            <a:extLst>
              <a:ext uri="{FF2B5EF4-FFF2-40B4-BE49-F238E27FC236}">
                <a16:creationId xmlns:a16="http://schemas.microsoft.com/office/drawing/2014/main" id="{188C53D1-AFEF-4563-A735-F38DA1EC960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A0EF234-A5E8-4FAF-A711-154042026B6F}"/>
              </a:ext>
            </a:extLst>
          </p:cNvPr>
          <p:cNvSpPr>
            <a:spLocks noGrp="1"/>
          </p:cNvSpPr>
          <p:nvPr>
            <p:ph type="sldNum" sz="quarter" idx="12"/>
          </p:nvPr>
        </p:nvSpPr>
        <p:spPr/>
        <p:txBody>
          <a:bodyPr/>
          <a:lstStyle/>
          <a:p>
            <a:fld id="{1CF1B896-487D-4763-8241-5387787B54AC}" type="slidenum">
              <a:rPr lang="en-US" smtClean="0"/>
              <a:t>‹#›</a:t>
            </a:fld>
            <a:endParaRPr lang="en-US"/>
          </a:p>
        </p:txBody>
      </p:sp>
    </p:spTree>
    <p:extLst>
      <p:ext uri="{BB962C8B-B14F-4D97-AF65-F5344CB8AC3E}">
        <p14:creationId xmlns:p14="http://schemas.microsoft.com/office/powerpoint/2010/main" val="27733293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2E072B-913D-4C1F-AA2F-447A4D0EC2D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62B1BBA-5C5A-4901-9B20-DAACDCFAB18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93930EE-F24C-4CA5-9C58-942DA59FCF7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E2B2F88-8A0D-4D61-A3CF-50B228CFAA4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D72DED0-5867-4DCC-957C-74A1959E58D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6A03936-6D00-4A3F-94F1-91A6BFC4F52A}"/>
              </a:ext>
            </a:extLst>
          </p:cNvPr>
          <p:cNvSpPr>
            <a:spLocks noGrp="1"/>
          </p:cNvSpPr>
          <p:nvPr>
            <p:ph type="dt" sz="half" idx="10"/>
          </p:nvPr>
        </p:nvSpPr>
        <p:spPr/>
        <p:txBody>
          <a:bodyPr/>
          <a:lstStyle/>
          <a:p>
            <a:fld id="{92FFF796-DDD5-495A-85CC-4ACF406B8687}" type="datetimeFigureOut">
              <a:rPr lang="en-US" smtClean="0"/>
              <a:t>12/16/2024</a:t>
            </a:fld>
            <a:endParaRPr lang="en-US"/>
          </a:p>
        </p:txBody>
      </p:sp>
      <p:sp>
        <p:nvSpPr>
          <p:cNvPr id="8" name="Footer Placeholder 7">
            <a:extLst>
              <a:ext uri="{FF2B5EF4-FFF2-40B4-BE49-F238E27FC236}">
                <a16:creationId xmlns:a16="http://schemas.microsoft.com/office/drawing/2014/main" id="{44EECC93-B82A-43F6-88A1-ED0A0A92609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59F6FE7-D08A-47B3-82D1-A96E756C3721}"/>
              </a:ext>
            </a:extLst>
          </p:cNvPr>
          <p:cNvSpPr>
            <a:spLocks noGrp="1"/>
          </p:cNvSpPr>
          <p:nvPr>
            <p:ph type="sldNum" sz="quarter" idx="12"/>
          </p:nvPr>
        </p:nvSpPr>
        <p:spPr/>
        <p:txBody>
          <a:bodyPr/>
          <a:lstStyle/>
          <a:p>
            <a:fld id="{1CF1B896-487D-4763-8241-5387787B54AC}" type="slidenum">
              <a:rPr lang="en-US" smtClean="0"/>
              <a:t>‹#›</a:t>
            </a:fld>
            <a:endParaRPr lang="en-US"/>
          </a:p>
        </p:txBody>
      </p:sp>
    </p:spTree>
    <p:extLst>
      <p:ext uri="{BB962C8B-B14F-4D97-AF65-F5344CB8AC3E}">
        <p14:creationId xmlns:p14="http://schemas.microsoft.com/office/powerpoint/2010/main" val="8972007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CBBBAD-CDEC-44AE-A93C-95BC0AAAFF2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4145BB5-D35E-4D6D-9805-27F8CCD17E11}"/>
              </a:ext>
            </a:extLst>
          </p:cNvPr>
          <p:cNvSpPr>
            <a:spLocks noGrp="1"/>
          </p:cNvSpPr>
          <p:nvPr>
            <p:ph type="dt" sz="half" idx="10"/>
          </p:nvPr>
        </p:nvSpPr>
        <p:spPr/>
        <p:txBody>
          <a:bodyPr/>
          <a:lstStyle/>
          <a:p>
            <a:fld id="{92FFF796-DDD5-495A-85CC-4ACF406B8687}" type="datetimeFigureOut">
              <a:rPr lang="en-US" smtClean="0"/>
              <a:t>12/16/2024</a:t>
            </a:fld>
            <a:endParaRPr lang="en-US"/>
          </a:p>
        </p:txBody>
      </p:sp>
      <p:sp>
        <p:nvSpPr>
          <p:cNvPr id="4" name="Footer Placeholder 3">
            <a:extLst>
              <a:ext uri="{FF2B5EF4-FFF2-40B4-BE49-F238E27FC236}">
                <a16:creationId xmlns:a16="http://schemas.microsoft.com/office/drawing/2014/main" id="{0F730258-F884-4202-A911-208781E9621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3135C66-41B7-49BF-AC09-001DBB6415A0}"/>
              </a:ext>
            </a:extLst>
          </p:cNvPr>
          <p:cNvSpPr>
            <a:spLocks noGrp="1"/>
          </p:cNvSpPr>
          <p:nvPr>
            <p:ph type="sldNum" sz="quarter" idx="12"/>
          </p:nvPr>
        </p:nvSpPr>
        <p:spPr/>
        <p:txBody>
          <a:bodyPr/>
          <a:lstStyle/>
          <a:p>
            <a:fld id="{1CF1B896-487D-4763-8241-5387787B54AC}" type="slidenum">
              <a:rPr lang="en-US" smtClean="0"/>
              <a:t>‹#›</a:t>
            </a:fld>
            <a:endParaRPr lang="en-US"/>
          </a:p>
        </p:txBody>
      </p:sp>
    </p:spTree>
    <p:extLst>
      <p:ext uri="{BB962C8B-B14F-4D97-AF65-F5344CB8AC3E}">
        <p14:creationId xmlns:p14="http://schemas.microsoft.com/office/powerpoint/2010/main" val="7984839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91D48DC-B387-40ED-ABFD-5CECAEF8EFFD}"/>
              </a:ext>
            </a:extLst>
          </p:cNvPr>
          <p:cNvSpPr>
            <a:spLocks noGrp="1"/>
          </p:cNvSpPr>
          <p:nvPr>
            <p:ph type="dt" sz="half" idx="10"/>
          </p:nvPr>
        </p:nvSpPr>
        <p:spPr/>
        <p:txBody>
          <a:bodyPr/>
          <a:lstStyle/>
          <a:p>
            <a:fld id="{92FFF796-DDD5-495A-85CC-4ACF406B8687}" type="datetimeFigureOut">
              <a:rPr lang="en-US" smtClean="0"/>
              <a:t>12/16/2024</a:t>
            </a:fld>
            <a:endParaRPr lang="en-US"/>
          </a:p>
        </p:txBody>
      </p:sp>
      <p:sp>
        <p:nvSpPr>
          <p:cNvPr id="3" name="Footer Placeholder 2">
            <a:extLst>
              <a:ext uri="{FF2B5EF4-FFF2-40B4-BE49-F238E27FC236}">
                <a16:creationId xmlns:a16="http://schemas.microsoft.com/office/drawing/2014/main" id="{703A8827-3971-42F2-889E-919ECCCD37E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D1F5C7D-F711-4372-8E47-F0CBCC2BF260}"/>
              </a:ext>
            </a:extLst>
          </p:cNvPr>
          <p:cNvSpPr>
            <a:spLocks noGrp="1"/>
          </p:cNvSpPr>
          <p:nvPr>
            <p:ph type="sldNum" sz="quarter" idx="12"/>
          </p:nvPr>
        </p:nvSpPr>
        <p:spPr/>
        <p:txBody>
          <a:bodyPr/>
          <a:lstStyle/>
          <a:p>
            <a:fld id="{1CF1B896-487D-4763-8241-5387787B54AC}" type="slidenum">
              <a:rPr lang="en-US" smtClean="0"/>
              <a:t>‹#›</a:t>
            </a:fld>
            <a:endParaRPr lang="en-US"/>
          </a:p>
        </p:txBody>
      </p:sp>
    </p:spTree>
    <p:extLst>
      <p:ext uri="{BB962C8B-B14F-4D97-AF65-F5344CB8AC3E}">
        <p14:creationId xmlns:p14="http://schemas.microsoft.com/office/powerpoint/2010/main" val="22375935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824FEF-EFBA-4413-AB9E-E121F9A3C9C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182C177-A444-4BA3-BEFB-7F2DBF52AF1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AA46D17-53B1-4AE0-BAB7-36FB478192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12EA25D-FA37-4CFE-9D30-D2B5ADDA8B59}"/>
              </a:ext>
            </a:extLst>
          </p:cNvPr>
          <p:cNvSpPr>
            <a:spLocks noGrp="1"/>
          </p:cNvSpPr>
          <p:nvPr>
            <p:ph type="dt" sz="half" idx="10"/>
          </p:nvPr>
        </p:nvSpPr>
        <p:spPr/>
        <p:txBody>
          <a:bodyPr/>
          <a:lstStyle/>
          <a:p>
            <a:fld id="{92FFF796-DDD5-495A-85CC-4ACF406B8687}" type="datetimeFigureOut">
              <a:rPr lang="en-US" smtClean="0"/>
              <a:t>12/16/2024</a:t>
            </a:fld>
            <a:endParaRPr lang="en-US"/>
          </a:p>
        </p:txBody>
      </p:sp>
      <p:sp>
        <p:nvSpPr>
          <p:cNvPr id="6" name="Footer Placeholder 5">
            <a:extLst>
              <a:ext uri="{FF2B5EF4-FFF2-40B4-BE49-F238E27FC236}">
                <a16:creationId xmlns:a16="http://schemas.microsoft.com/office/drawing/2014/main" id="{98F996AE-6D63-40D3-83E7-62D08E09FD7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41289DA-9BD6-4B7F-892F-EA76B5F99C44}"/>
              </a:ext>
            </a:extLst>
          </p:cNvPr>
          <p:cNvSpPr>
            <a:spLocks noGrp="1"/>
          </p:cNvSpPr>
          <p:nvPr>
            <p:ph type="sldNum" sz="quarter" idx="12"/>
          </p:nvPr>
        </p:nvSpPr>
        <p:spPr/>
        <p:txBody>
          <a:bodyPr/>
          <a:lstStyle/>
          <a:p>
            <a:fld id="{1CF1B896-487D-4763-8241-5387787B54AC}" type="slidenum">
              <a:rPr lang="en-US" smtClean="0"/>
              <a:t>‹#›</a:t>
            </a:fld>
            <a:endParaRPr lang="en-US"/>
          </a:p>
        </p:txBody>
      </p:sp>
    </p:spTree>
    <p:extLst>
      <p:ext uri="{BB962C8B-B14F-4D97-AF65-F5344CB8AC3E}">
        <p14:creationId xmlns:p14="http://schemas.microsoft.com/office/powerpoint/2010/main" val="23938730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113B68-DC9F-4259-A978-DC8C5284D3F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CF54E91-BB17-43A3-B33E-059FBCD80E0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23362A2-2C3F-4E9B-8259-9AE16177BE1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5989B6D-A8E9-4E8C-8C92-74DC7A0B18DD}"/>
              </a:ext>
            </a:extLst>
          </p:cNvPr>
          <p:cNvSpPr>
            <a:spLocks noGrp="1"/>
          </p:cNvSpPr>
          <p:nvPr>
            <p:ph type="dt" sz="half" idx="10"/>
          </p:nvPr>
        </p:nvSpPr>
        <p:spPr/>
        <p:txBody>
          <a:bodyPr/>
          <a:lstStyle/>
          <a:p>
            <a:fld id="{92FFF796-DDD5-495A-85CC-4ACF406B8687}" type="datetimeFigureOut">
              <a:rPr lang="en-US" smtClean="0"/>
              <a:t>12/16/2024</a:t>
            </a:fld>
            <a:endParaRPr lang="en-US"/>
          </a:p>
        </p:txBody>
      </p:sp>
      <p:sp>
        <p:nvSpPr>
          <p:cNvPr id="6" name="Footer Placeholder 5">
            <a:extLst>
              <a:ext uri="{FF2B5EF4-FFF2-40B4-BE49-F238E27FC236}">
                <a16:creationId xmlns:a16="http://schemas.microsoft.com/office/drawing/2014/main" id="{DBF7FC30-2F98-4F05-BF34-DC76658ADFE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EBB8EFF-C66D-4497-9669-846642003C2C}"/>
              </a:ext>
            </a:extLst>
          </p:cNvPr>
          <p:cNvSpPr>
            <a:spLocks noGrp="1"/>
          </p:cNvSpPr>
          <p:nvPr>
            <p:ph type="sldNum" sz="quarter" idx="12"/>
          </p:nvPr>
        </p:nvSpPr>
        <p:spPr/>
        <p:txBody>
          <a:bodyPr/>
          <a:lstStyle/>
          <a:p>
            <a:fld id="{1CF1B896-487D-4763-8241-5387787B54AC}" type="slidenum">
              <a:rPr lang="en-US" smtClean="0"/>
              <a:t>‹#›</a:t>
            </a:fld>
            <a:endParaRPr lang="en-US"/>
          </a:p>
        </p:txBody>
      </p:sp>
    </p:spTree>
    <p:extLst>
      <p:ext uri="{BB962C8B-B14F-4D97-AF65-F5344CB8AC3E}">
        <p14:creationId xmlns:p14="http://schemas.microsoft.com/office/powerpoint/2010/main" val="34366275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8E1F0A6-26AE-45EC-B75C-FE2A4CB6E59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4088DE4-6485-474F-9F85-F2949A8A867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6EDB82D-9E19-4CDD-8E94-D3C2B396343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2FFF796-DDD5-495A-85CC-4ACF406B8687}" type="datetimeFigureOut">
              <a:rPr lang="en-US" smtClean="0"/>
              <a:t>12/16/2024</a:t>
            </a:fld>
            <a:endParaRPr lang="en-US"/>
          </a:p>
        </p:txBody>
      </p:sp>
      <p:sp>
        <p:nvSpPr>
          <p:cNvPr id="5" name="Footer Placeholder 4">
            <a:extLst>
              <a:ext uri="{FF2B5EF4-FFF2-40B4-BE49-F238E27FC236}">
                <a16:creationId xmlns:a16="http://schemas.microsoft.com/office/drawing/2014/main" id="{958349AF-B1FE-4F6A-ADD2-18588271698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B86EF50-2B26-4BCE-935F-F5290831181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CF1B896-487D-4763-8241-5387787B54AC}" type="slidenum">
              <a:rPr lang="en-US" smtClean="0"/>
              <a:t>‹#›</a:t>
            </a:fld>
            <a:endParaRPr lang="en-US"/>
          </a:p>
        </p:txBody>
      </p:sp>
    </p:spTree>
    <p:extLst>
      <p:ext uri="{BB962C8B-B14F-4D97-AF65-F5344CB8AC3E}">
        <p14:creationId xmlns:p14="http://schemas.microsoft.com/office/powerpoint/2010/main" val="317129715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xml"/><Relationship Id="rId1" Type="http://schemas.openxmlformats.org/officeDocument/2006/relationships/slideLayout" Target="../slideLayouts/slideLayout6.xml"/><Relationship Id="rId5" Type="http://schemas.openxmlformats.org/officeDocument/2006/relationships/image" Target="../media/image23.png"/><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microsoft.com/office/2018/10/relationships/comments" Target="../comments/modernComment_137_F55C6A19.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476017-D224-40AE-B921-67525450151A}"/>
              </a:ext>
            </a:extLst>
          </p:cNvPr>
          <p:cNvSpPr>
            <a:spLocks noGrp="1"/>
          </p:cNvSpPr>
          <p:nvPr>
            <p:ph type="ctrTitle"/>
          </p:nvPr>
        </p:nvSpPr>
        <p:spPr>
          <a:xfrm>
            <a:off x="755903" y="3399769"/>
            <a:ext cx="10640754" cy="1683219"/>
          </a:xfrm>
        </p:spPr>
        <p:txBody>
          <a:bodyPr anchor="b">
            <a:normAutofit fontScale="90000"/>
          </a:bodyPr>
          <a:lstStyle/>
          <a:p>
            <a:r>
              <a:rPr lang="en-US" dirty="0"/>
              <a:t>Business Intelligence Using Tableau/Power BI – Day 2</a:t>
            </a:r>
            <a:endParaRPr lang="en-CA" sz="4000"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 name="Footer Placeholder 8">
            <a:extLst>
              <a:ext uri="{FF2B5EF4-FFF2-40B4-BE49-F238E27FC236}">
                <a16:creationId xmlns:a16="http://schemas.microsoft.com/office/drawing/2014/main" id="{48BEBA0F-C976-7070-0575-5C5C8B09F832}"/>
              </a:ext>
            </a:extLst>
          </p:cNvPr>
          <p:cNvSpPr>
            <a:spLocks noGrp="1"/>
          </p:cNvSpPr>
          <p:nvPr>
            <p:ph type="ftr" sz="quarter" idx="11"/>
          </p:nvPr>
        </p:nvSpPr>
        <p:spPr/>
        <p:txBody>
          <a:bodyPr/>
          <a:lstStyle/>
          <a:p>
            <a:r>
              <a:rPr lang="en-US"/>
              <a:t>Metro College Of Technology</a:t>
            </a:r>
            <a:endParaRPr lang="en-US" dirty="0"/>
          </a:p>
        </p:txBody>
      </p:sp>
      <p:sp>
        <p:nvSpPr>
          <p:cNvPr id="11" name="Slide Number Placeholder 10">
            <a:extLst>
              <a:ext uri="{FF2B5EF4-FFF2-40B4-BE49-F238E27FC236}">
                <a16:creationId xmlns:a16="http://schemas.microsoft.com/office/drawing/2014/main" id="{8B44AD85-9AAA-2C1C-2C1E-734556EB1C55}"/>
              </a:ext>
            </a:extLst>
          </p:cNvPr>
          <p:cNvSpPr>
            <a:spLocks noGrp="1"/>
          </p:cNvSpPr>
          <p:nvPr>
            <p:ph type="sldNum" sz="quarter" idx="12"/>
          </p:nvPr>
        </p:nvSpPr>
        <p:spPr/>
        <p:txBody>
          <a:bodyPr/>
          <a:lstStyle/>
          <a:p>
            <a:fld id="{6D22F896-40B5-4ADD-8801-0D06FADFA095}" type="slidenum">
              <a:rPr lang="en-US" smtClean="0"/>
              <a:t>1</a:t>
            </a:fld>
            <a:endParaRPr lang="en-US" dirty="0"/>
          </a:p>
        </p:txBody>
      </p:sp>
      <p:pic>
        <p:nvPicPr>
          <p:cNvPr id="6" name="Picture 5" descr="A black text on a white background&#10;&#10;Description automatically generated">
            <a:extLst>
              <a:ext uri="{FF2B5EF4-FFF2-40B4-BE49-F238E27FC236}">
                <a16:creationId xmlns:a16="http://schemas.microsoft.com/office/drawing/2014/main" id="{863BE5DC-A070-FCA1-8992-1B07FACD1F82}"/>
              </a:ext>
            </a:extLst>
          </p:cNvPr>
          <p:cNvPicPr>
            <a:picLocks noChangeAspect="1"/>
          </p:cNvPicPr>
          <p:nvPr/>
        </p:nvPicPr>
        <p:blipFill>
          <a:blip r:embed="rId2"/>
          <a:stretch>
            <a:fillRect/>
          </a:stretch>
        </p:blipFill>
        <p:spPr>
          <a:xfrm>
            <a:off x="582514" y="320231"/>
            <a:ext cx="10965520" cy="2836567"/>
          </a:xfrm>
          <a:prstGeom prst="rect">
            <a:avLst/>
          </a:prstGeom>
        </p:spPr>
      </p:pic>
    </p:spTree>
    <p:extLst>
      <p:ext uri="{BB962C8B-B14F-4D97-AF65-F5344CB8AC3E}">
        <p14:creationId xmlns:p14="http://schemas.microsoft.com/office/powerpoint/2010/main" val="1337192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7895E72-5E0A-41D1-A675-591D4CAFC448}"/>
              </a:ext>
            </a:extLst>
          </p:cNvPr>
          <p:cNvSpPr txBox="1"/>
          <p:nvPr/>
        </p:nvSpPr>
        <p:spPr>
          <a:xfrm>
            <a:off x="359832" y="94512"/>
            <a:ext cx="9698182" cy="3416320"/>
          </a:xfrm>
          <a:prstGeom prst="rect">
            <a:avLst/>
          </a:prstGeom>
          <a:noFill/>
        </p:spPr>
        <p:txBody>
          <a:bodyPr wrap="square">
            <a:spAutoFit/>
          </a:bodyPr>
          <a:lstStyle/>
          <a:p>
            <a:r>
              <a:rPr lang="en-US" b="0" i="0" dirty="0">
                <a:solidFill>
                  <a:srgbClr val="333333"/>
                </a:solidFill>
                <a:effectLst/>
                <a:latin typeface="Merriweather"/>
              </a:rPr>
              <a:t>Delete sheet 2 and sheet 3 and clear sheet1</a:t>
            </a:r>
          </a:p>
          <a:p>
            <a:r>
              <a:rPr lang="en-US" b="0" i="0" dirty="0">
                <a:solidFill>
                  <a:srgbClr val="333333"/>
                </a:solidFill>
                <a:effectLst/>
                <a:latin typeface="Merriweather"/>
              </a:rPr>
              <a:t>In new sheet</a:t>
            </a:r>
          </a:p>
          <a:p>
            <a:pPr marL="342900" indent="-342900">
              <a:buAutoNum type="arabicPeriod"/>
            </a:pPr>
            <a:r>
              <a:rPr lang="en-US" b="0" i="0" dirty="0">
                <a:solidFill>
                  <a:srgbClr val="333333"/>
                </a:solidFill>
                <a:effectLst/>
                <a:latin typeface="Merriweather"/>
              </a:rPr>
              <a:t>From the Data pane, drag </a:t>
            </a:r>
            <a:r>
              <a:rPr lang="en-US" b="1" i="0" dirty="0">
                <a:solidFill>
                  <a:srgbClr val="333333"/>
                </a:solidFill>
                <a:effectLst/>
                <a:latin typeface="Merriweather"/>
              </a:rPr>
              <a:t>Order Date</a:t>
            </a:r>
            <a:r>
              <a:rPr lang="en-US" b="0" i="0" dirty="0">
                <a:solidFill>
                  <a:srgbClr val="333333"/>
                </a:solidFill>
                <a:effectLst/>
                <a:latin typeface="Merriweather"/>
              </a:rPr>
              <a:t> to the </a:t>
            </a:r>
            <a:r>
              <a:rPr lang="en-US" b="1" i="0" dirty="0">
                <a:solidFill>
                  <a:srgbClr val="333333"/>
                </a:solidFill>
                <a:effectLst/>
                <a:latin typeface="Merriweather"/>
              </a:rPr>
              <a:t>Columns</a:t>
            </a:r>
            <a:r>
              <a:rPr lang="en-US" b="0" i="0" dirty="0">
                <a:solidFill>
                  <a:srgbClr val="333333"/>
                </a:solidFill>
                <a:effectLst/>
                <a:latin typeface="Merriweather"/>
              </a:rPr>
              <a:t> shelf.</a:t>
            </a:r>
          </a:p>
          <a:p>
            <a:pPr marL="342900" indent="-342900">
              <a:buFontTx/>
              <a:buAutoNum type="arabicPeriod"/>
            </a:pPr>
            <a:r>
              <a:rPr lang="en-US" b="0" i="0" dirty="0">
                <a:solidFill>
                  <a:srgbClr val="333333"/>
                </a:solidFill>
                <a:effectLst/>
                <a:latin typeface="Merriweather"/>
              </a:rPr>
              <a:t>From the Data pane, drag </a:t>
            </a:r>
            <a:r>
              <a:rPr lang="en-US" b="1" i="0" dirty="0">
                <a:solidFill>
                  <a:srgbClr val="333333"/>
                </a:solidFill>
                <a:effectLst/>
                <a:latin typeface="Merriweather"/>
              </a:rPr>
              <a:t>Sales</a:t>
            </a:r>
            <a:r>
              <a:rPr lang="en-US" b="0" i="0" dirty="0">
                <a:solidFill>
                  <a:srgbClr val="333333"/>
                </a:solidFill>
                <a:effectLst/>
                <a:latin typeface="Merriweather"/>
              </a:rPr>
              <a:t> to the </a:t>
            </a:r>
            <a:r>
              <a:rPr lang="en-US" b="1" i="0" dirty="0">
                <a:solidFill>
                  <a:srgbClr val="333333"/>
                </a:solidFill>
                <a:effectLst/>
                <a:latin typeface="Merriweather"/>
              </a:rPr>
              <a:t>Rows</a:t>
            </a:r>
            <a:r>
              <a:rPr lang="en-US" b="0" i="0" dirty="0">
                <a:solidFill>
                  <a:srgbClr val="333333"/>
                </a:solidFill>
                <a:effectLst/>
                <a:latin typeface="Merriweather"/>
              </a:rPr>
              <a:t> shelf.</a:t>
            </a:r>
          </a:p>
          <a:p>
            <a:pPr marL="342900" indent="-342900">
              <a:buFontTx/>
              <a:buAutoNum type="arabicPeriod"/>
            </a:pPr>
            <a:r>
              <a:rPr lang="en-US" sz="1800" b="0" i="0" dirty="0">
                <a:effectLst/>
              </a:rPr>
              <a:t>From the Data pane, drag </a:t>
            </a:r>
            <a:r>
              <a:rPr lang="en-US" sz="1800" b="1" i="0" dirty="0">
                <a:effectLst/>
              </a:rPr>
              <a:t>Category</a:t>
            </a:r>
            <a:r>
              <a:rPr lang="en-US" sz="1800" b="0" i="0" dirty="0">
                <a:effectLst/>
              </a:rPr>
              <a:t>  and </a:t>
            </a:r>
            <a:r>
              <a:rPr lang="en-US" b="1" i="0" dirty="0">
                <a:solidFill>
                  <a:srgbClr val="333333"/>
                </a:solidFill>
                <a:effectLst/>
                <a:latin typeface="Merriweather"/>
              </a:rPr>
              <a:t>Sub-Category</a:t>
            </a:r>
            <a:r>
              <a:rPr lang="en-US" sz="1800" b="0" i="0" dirty="0">
                <a:effectLst/>
              </a:rPr>
              <a:t> to the </a:t>
            </a:r>
            <a:r>
              <a:rPr lang="en-US" sz="1800" b="1" i="0" dirty="0">
                <a:effectLst/>
              </a:rPr>
              <a:t>Columns</a:t>
            </a:r>
            <a:r>
              <a:rPr lang="en-US" sz="1800" b="0" i="0" dirty="0">
                <a:effectLst/>
              </a:rPr>
              <a:t> shelf and place it to the right of YEAR(Order Date).</a:t>
            </a:r>
          </a:p>
          <a:p>
            <a:pPr marL="342900" indent="-342900">
              <a:buFontTx/>
              <a:buAutoNum type="arabicPeriod"/>
            </a:pPr>
            <a:endParaRPr lang="en-US" dirty="0"/>
          </a:p>
          <a:p>
            <a:pPr algn="l"/>
            <a:r>
              <a:rPr lang="en-US" b="0" i="0" dirty="0">
                <a:solidFill>
                  <a:srgbClr val="333333"/>
                </a:solidFill>
                <a:effectLst/>
                <a:latin typeface="Merriweather"/>
              </a:rPr>
              <a:t>.</a:t>
            </a:r>
          </a:p>
          <a:p>
            <a:endParaRPr lang="en-US" sz="1800" b="0" i="0" dirty="0">
              <a:effectLst/>
            </a:endParaRPr>
          </a:p>
          <a:p>
            <a:pPr marL="342900" indent="-342900">
              <a:buFontTx/>
              <a:buAutoNum type="arabicPeriod"/>
            </a:pPr>
            <a:endParaRPr lang="en-US" b="0" i="0" dirty="0">
              <a:solidFill>
                <a:srgbClr val="333333"/>
              </a:solidFill>
              <a:effectLst/>
              <a:latin typeface="Merriweather"/>
            </a:endParaRPr>
          </a:p>
          <a:p>
            <a:pPr marL="342900" indent="-342900">
              <a:buAutoNum type="arabicPeriod"/>
            </a:pPr>
            <a:endParaRPr lang="en-US" b="0" i="0" dirty="0">
              <a:solidFill>
                <a:srgbClr val="333333"/>
              </a:solidFill>
              <a:effectLst/>
              <a:latin typeface="Merriweather"/>
            </a:endParaRPr>
          </a:p>
          <a:p>
            <a:endParaRPr lang="en-US" dirty="0"/>
          </a:p>
        </p:txBody>
      </p:sp>
      <p:sp>
        <p:nvSpPr>
          <p:cNvPr id="4" name="TextBox 3">
            <a:extLst>
              <a:ext uri="{FF2B5EF4-FFF2-40B4-BE49-F238E27FC236}">
                <a16:creationId xmlns:a16="http://schemas.microsoft.com/office/drawing/2014/main" id="{F8241BDF-DFA0-4658-9C08-3338D3DA8CEA}"/>
              </a:ext>
            </a:extLst>
          </p:cNvPr>
          <p:cNvSpPr txBox="1"/>
          <p:nvPr/>
        </p:nvSpPr>
        <p:spPr>
          <a:xfrm>
            <a:off x="108624" y="0"/>
            <a:ext cx="346364" cy="400110"/>
          </a:xfrm>
          <a:prstGeom prst="rect">
            <a:avLst/>
          </a:prstGeom>
          <a:noFill/>
        </p:spPr>
        <p:txBody>
          <a:bodyPr wrap="square" rtlCol="0">
            <a:spAutoFit/>
          </a:bodyPr>
          <a:lstStyle/>
          <a:p>
            <a:r>
              <a:rPr lang="en-US" sz="2000" b="1" dirty="0">
                <a:solidFill>
                  <a:srgbClr val="FF0000"/>
                </a:solidFill>
              </a:rPr>
              <a:t>T</a:t>
            </a:r>
          </a:p>
        </p:txBody>
      </p:sp>
      <p:pic>
        <p:nvPicPr>
          <p:cNvPr id="5" name="Picture 4">
            <a:extLst>
              <a:ext uri="{FF2B5EF4-FFF2-40B4-BE49-F238E27FC236}">
                <a16:creationId xmlns:a16="http://schemas.microsoft.com/office/drawing/2014/main" id="{839D86EE-6DC1-4C89-8F52-66FD85374119}"/>
              </a:ext>
            </a:extLst>
          </p:cNvPr>
          <p:cNvPicPr>
            <a:picLocks noChangeAspect="1"/>
          </p:cNvPicPr>
          <p:nvPr/>
        </p:nvPicPr>
        <p:blipFill rotWithShape="1">
          <a:blip r:embed="rId2"/>
          <a:srcRect b="4762"/>
          <a:stretch/>
        </p:blipFill>
        <p:spPr>
          <a:xfrm>
            <a:off x="6241934" y="3030296"/>
            <a:ext cx="5841442" cy="3129344"/>
          </a:xfrm>
          <a:prstGeom prst="rect">
            <a:avLst/>
          </a:prstGeom>
        </p:spPr>
      </p:pic>
      <p:cxnSp>
        <p:nvCxnSpPr>
          <p:cNvPr id="6" name="Straight Arrow Connector 5">
            <a:extLst>
              <a:ext uri="{FF2B5EF4-FFF2-40B4-BE49-F238E27FC236}">
                <a16:creationId xmlns:a16="http://schemas.microsoft.com/office/drawing/2014/main" id="{742DCB01-8438-427B-934E-20B0F55A37AF}"/>
              </a:ext>
            </a:extLst>
          </p:cNvPr>
          <p:cNvCxnSpPr/>
          <p:nvPr/>
        </p:nvCxnSpPr>
        <p:spPr>
          <a:xfrm flipV="1">
            <a:off x="7090519" y="3375442"/>
            <a:ext cx="1306286" cy="65836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9E4AC836-2F6B-4360-A91F-B93742AD93B4}"/>
              </a:ext>
            </a:extLst>
          </p:cNvPr>
          <p:cNvCxnSpPr/>
          <p:nvPr/>
        </p:nvCxnSpPr>
        <p:spPr>
          <a:xfrm flipV="1">
            <a:off x="6709083" y="3380667"/>
            <a:ext cx="2267712" cy="90395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1BA3AA16-0DBE-416D-81BE-CD48C8DB583B}"/>
              </a:ext>
            </a:extLst>
          </p:cNvPr>
          <p:cNvCxnSpPr/>
          <p:nvPr/>
        </p:nvCxnSpPr>
        <p:spPr>
          <a:xfrm flipV="1">
            <a:off x="6818811" y="3375442"/>
            <a:ext cx="2701399" cy="101367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C4FEAFDC-3C7B-46B0-A5AC-63EE83D6701D}"/>
              </a:ext>
            </a:extLst>
          </p:cNvPr>
          <p:cNvCxnSpPr/>
          <p:nvPr/>
        </p:nvCxnSpPr>
        <p:spPr>
          <a:xfrm flipV="1">
            <a:off x="6625481" y="3516521"/>
            <a:ext cx="1760873" cy="1750423"/>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24FEB20F-C4A1-4845-B098-98D8813B8AFB}"/>
              </a:ext>
            </a:extLst>
          </p:cNvPr>
          <p:cNvCxnSpPr/>
          <p:nvPr/>
        </p:nvCxnSpPr>
        <p:spPr>
          <a:xfrm>
            <a:off x="3813243" y="382621"/>
            <a:ext cx="3735421" cy="28599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74109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A46FB05-4C5F-D9ED-A3CE-946F9A605FF5}"/>
              </a:ext>
            </a:extLst>
          </p:cNvPr>
          <p:cNvPicPr>
            <a:picLocks noChangeAspect="1"/>
          </p:cNvPicPr>
          <p:nvPr/>
        </p:nvPicPr>
        <p:blipFill rotWithShape="1">
          <a:blip r:embed="rId2"/>
          <a:srcRect r="-1647" b="16706"/>
          <a:stretch/>
        </p:blipFill>
        <p:spPr>
          <a:xfrm>
            <a:off x="-1" y="0"/>
            <a:ext cx="12392809" cy="5712311"/>
          </a:xfrm>
          <a:prstGeom prst="rect">
            <a:avLst/>
          </a:prstGeom>
        </p:spPr>
      </p:pic>
    </p:spTree>
    <p:extLst>
      <p:ext uri="{BB962C8B-B14F-4D97-AF65-F5344CB8AC3E}">
        <p14:creationId xmlns:p14="http://schemas.microsoft.com/office/powerpoint/2010/main" val="11252243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53786BF-8171-4ED3-93FB-BCDA23DDDE3E}"/>
              </a:ext>
            </a:extLst>
          </p:cNvPr>
          <p:cNvSpPr txBox="1"/>
          <p:nvPr/>
        </p:nvSpPr>
        <p:spPr>
          <a:xfrm>
            <a:off x="592764" y="201489"/>
            <a:ext cx="10635217" cy="1938992"/>
          </a:xfrm>
          <a:prstGeom prst="rect">
            <a:avLst/>
          </a:prstGeom>
          <a:noFill/>
        </p:spPr>
        <p:txBody>
          <a:bodyPr wrap="square">
            <a:spAutoFit/>
          </a:bodyPr>
          <a:lstStyle/>
          <a:p>
            <a:pPr algn="l"/>
            <a:r>
              <a:rPr lang="en-US" sz="4800" b="1" i="0" dirty="0">
                <a:solidFill>
                  <a:srgbClr val="FF0000"/>
                </a:solidFill>
                <a:effectLst/>
                <a:latin typeface="Benton Sans Book"/>
              </a:rPr>
              <a:t>Add filters to your view</a:t>
            </a:r>
          </a:p>
          <a:p>
            <a:pPr algn="l"/>
            <a:r>
              <a:rPr lang="en-US" b="0" i="0" dirty="0">
                <a:solidFill>
                  <a:srgbClr val="333333"/>
                </a:solidFill>
                <a:effectLst/>
                <a:latin typeface="Merriweather"/>
              </a:rPr>
              <a:t>You can use filters to include or exclude values in your view. In this example, you decide to add two simple filters to your worksheet to make it easier to look at product sales by sub-category for a specific year.</a:t>
            </a:r>
          </a:p>
          <a:p>
            <a:pPr algn="l">
              <a:buFont typeface="+mj-lt"/>
              <a:buAutoNum type="arabicPeriod"/>
            </a:pPr>
            <a:r>
              <a:rPr lang="en-US" b="0" i="0" dirty="0">
                <a:solidFill>
                  <a:srgbClr val="333333"/>
                </a:solidFill>
                <a:effectLst/>
                <a:latin typeface="Merriweather"/>
              </a:rPr>
              <a:t>In the Data pane, right-click </a:t>
            </a:r>
            <a:r>
              <a:rPr lang="en-US" b="1" i="0" dirty="0">
                <a:solidFill>
                  <a:srgbClr val="333333"/>
                </a:solidFill>
                <a:effectLst/>
                <a:latin typeface="Merriweather"/>
              </a:rPr>
              <a:t>Order Date</a:t>
            </a:r>
            <a:r>
              <a:rPr lang="en-US" b="0" i="0" dirty="0">
                <a:solidFill>
                  <a:srgbClr val="333333"/>
                </a:solidFill>
                <a:effectLst/>
                <a:latin typeface="Merriweather"/>
              </a:rPr>
              <a:t> and select </a:t>
            </a:r>
            <a:r>
              <a:rPr lang="en-US" b="1" i="0" dirty="0">
                <a:solidFill>
                  <a:srgbClr val="333333"/>
                </a:solidFill>
                <a:effectLst/>
                <a:latin typeface="Merriweather"/>
              </a:rPr>
              <a:t>Show Filter</a:t>
            </a:r>
            <a:r>
              <a:rPr lang="en-US" b="0" i="0" dirty="0">
                <a:solidFill>
                  <a:srgbClr val="333333"/>
                </a:solidFill>
                <a:effectLst/>
                <a:latin typeface="Merriweather"/>
              </a:rPr>
              <a:t>.</a:t>
            </a:r>
          </a:p>
          <a:p>
            <a:pPr algn="l">
              <a:buFont typeface="+mj-lt"/>
              <a:buAutoNum type="arabicPeriod" startAt="2"/>
            </a:pPr>
            <a:r>
              <a:rPr lang="en-US" b="0" i="0" dirty="0">
                <a:solidFill>
                  <a:srgbClr val="333333"/>
                </a:solidFill>
                <a:effectLst/>
                <a:latin typeface="Merriweather"/>
              </a:rPr>
              <a:t>Repeat the step above for the </a:t>
            </a:r>
            <a:r>
              <a:rPr lang="en-US" b="1" i="0" dirty="0">
                <a:solidFill>
                  <a:srgbClr val="333333"/>
                </a:solidFill>
                <a:effectLst/>
                <a:latin typeface="Merriweather"/>
              </a:rPr>
              <a:t>Sub-Category</a:t>
            </a:r>
            <a:r>
              <a:rPr lang="en-US" b="0" i="0" dirty="0">
                <a:solidFill>
                  <a:srgbClr val="333333"/>
                </a:solidFill>
                <a:effectLst/>
                <a:latin typeface="Merriweather"/>
              </a:rPr>
              <a:t> field</a:t>
            </a:r>
            <a:endParaRPr lang="en-US" dirty="0"/>
          </a:p>
        </p:txBody>
      </p:sp>
      <p:sp>
        <p:nvSpPr>
          <p:cNvPr id="4" name="TextBox 3">
            <a:extLst>
              <a:ext uri="{FF2B5EF4-FFF2-40B4-BE49-F238E27FC236}">
                <a16:creationId xmlns:a16="http://schemas.microsoft.com/office/drawing/2014/main" id="{8A4657B5-A63F-44AB-9837-EA838DE128E7}"/>
              </a:ext>
            </a:extLst>
          </p:cNvPr>
          <p:cNvSpPr txBox="1"/>
          <p:nvPr/>
        </p:nvSpPr>
        <p:spPr>
          <a:xfrm>
            <a:off x="108624" y="0"/>
            <a:ext cx="346364" cy="400110"/>
          </a:xfrm>
          <a:prstGeom prst="rect">
            <a:avLst/>
          </a:prstGeom>
          <a:noFill/>
        </p:spPr>
        <p:txBody>
          <a:bodyPr wrap="square" rtlCol="0">
            <a:spAutoFit/>
          </a:bodyPr>
          <a:lstStyle/>
          <a:p>
            <a:r>
              <a:rPr lang="en-US" sz="2000" b="1" dirty="0">
                <a:solidFill>
                  <a:srgbClr val="FF0000"/>
                </a:solidFill>
              </a:rPr>
              <a:t>T</a:t>
            </a:r>
          </a:p>
        </p:txBody>
      </p:sp>
      <p:pic>
        <p:nvPicPr>
          <p:cNvPr id="6" name="Picture 5">
            <a:extLst>
              <a:ext uri="{FF2B5EF4-FFF2-40B4-BE49-F238E27FC236}">
                <a16:creationId xmlns:a16="http://schemas.microsoft.com/office/drawing/2014/main" id="{37546D96-821F-40DD-A849-1D1740351E4A}"/>
              </a:ext>
            </a:extLst>
          </p:cNvPr>
          <p:cNvPicPr>
            <a:picLocks noChangeAspect="1"/>
          </p:cNvPicPr>
          <p:nvPr/>
        </p:nvPicPr>
        <p:blipFill>
          <a:blip r:embed="rId2"/>
          <a:stretch>
            <a:fillRect/>
          </a:stretch>
        </p:blipFill>
        <p:spPr>
          <a:xfrm>
            <a:off x="3019647" y="2288657"/>
            <a:ext cx="7953153" cy="4473649"/>
          </a:xfrm>
          <a:prstGeom prst="rect">
            <a:avLst/>
          </a:prstGeom>
        </p:spPr>
      </p:pic>
      <p:cxnSp>
        <p:nvCxnSpPr>
          <p:cNvPr id="8" name="Straight Arrow Connector 7">
            <a:extLst>
              <a:ext uri="{FF2B5EF4-FFF2-40B4-BE49-F238E27FC236}">
                <a16:creationId xmlns:a16="http://schemas.microsoft.com/office/drawing/2014/main" id="{3C0DAD49-F1D3-4509-92B1-EB0CE74EF76A}"/>
              </a:ext>
            </a:extLst>
          </p:cNvPr>
          <p:cNvCxnSpPr/>
          <p:nvPr/>
        </p:nvCxnSpPr>
        <p:spPr>
          <a:xfrm flipH="1">
            <a:off x="3806456" y="1839433"/>
            <a:ext cx="318977" cy="251991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82685962-435B-47D6-9031-29410343DD0B}"/>
              </a:ext>
            </a:extLst>
          </p:cNvPr>
          <p:cNvCxnSpPr/>
          <p:nvPr/>
        </p:nvCxnSpPr>
        <p:spPr>
          <a:xfrm flipH="1">
            <a:off x="4391247" y="1839433"/>
            <a:ext cx="1796902" cy="270066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938791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224C053-8FDA-4D82-AEB5-FA03C9A31BC5}"/>
              </a:ext>
            </a:extLst>
          </p:cNvPr>
          <p:cNvPicPr>
            <a:picLocks noChangeAspect="1"/>
          </p:cNvPicPr>
          <p:nvPr/>
        </p:nvPicPr>
        <p:blipFill rotWithShape="1">
          <a:blip r:embed="rId2"/>
          <a:srcRect b="5255"/>
          <a:stretch/>
        </p:blipFill>
        <p:spPr>
          <a:xfrm>
            <a:off x="0" y="0"/>
            <a:ext cx="12192000" cy="6497619"/>
          </a:xfrm>
          <a:prstGeom prst="rect">
            <a:avLst/>
          </a:prstGeom>
        </p:spPr>
      </p:pic>
    </p:spTree>
    <p:extLst>
      <p:ext uri="{BB962C8B-B14F-4D97-AF65-F5344CB8AC3E}">
        <p14:creationId xmlns:p14="http://schemas.microsoft.com/office/powerpoint/2010/main" val="36283822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AE46CD6-F08A-4818-91CC-D5D7B4B0F296}"/>
              </a:ext>
            </a:extLst>
          </p:cNvPr>
          <p:cNvSpPr txBox="1"/>
          <p:nvPr/>
        </p:nvSpPr>
        <p:spPr>
          <a:xfrm>
            <a:off x="525027" y="142745"/>
            <a:ext cx="11321980" cy="923330"/>
          </a:xfrm>
          <a:prstGeom prst="rect">
            <a:avLst/>
          </a:prstGeom>
          <a:noFill/>
        </p:spPr>
        <p:txBody>
          <a:bodyPr wrap="square">
            <a:spAutoFit/>
          </a:bodyPr>
          <a:lstStyle/>
          <a:p>
            <a:r>
              <a:rPr lang="en-US" b="0" i="0" dirty="0">
                <a:solidFill>
                  <a:srgbClr val="333333"/>
                </a:solidFill>
                <a:effectLst/>
                <a:latin typeface="Merriweather"/>
              </a:rPr>
              <a:t>The filters are added to the right-hand side of your view in the order that you selected them. Filters are card types and can be moved around on the canvas by left clicking on the filter name and dragging it to another location in the view. As you drag the filter, a dark black line appears, showing you where you can drop the filter to move it.</a:t>
            </a:r>
            <a:endParaRPr lang="en-US" dirty="0"/>
          </a:p>
        </p:txBody>
      </p:sp>
      <p:pic>
        <p:nvPicPr>
          <p:cNvPr id="5" name="Picture 4">
            <a:extLst>
              <a:ext uri="{FF2B5EF4-FFF2-40B4-BE49-F238E27FC236}">
                <a16:creationId xmlns:a16="http://schemas.microsoft.com/office/drawing/2014/main" id="{FA70BC49-474C-4568-928A-2CAB60978095}"/>
              </a:ext>
            </a:extLst>
          </p:cNvPr>
          <p:cNvPicPr>
            <a:picLocks noChangeAspect="1"/>
          </p:cNvPicPr>
          <p:nvPr/>
        </p:nvPicPr>
        <p:blipFill rotWithShape="1">
          <a:blip r:embed="rId2"/>
          <a:srcRect l="-675" t="7773" r="952" b="7702"/>
          <a:stretch/>
        </p:blipFill>
        <p:spPr>
          <a:xfrm>
            <a:off x="-83127" y="1512916"/>
            <a:ext cx="12275127" cy="5852525"/>
          </a:xfrm>
          <a:prstGeom prst="rect">
            <a:avLst/>
          </a:prstGeom>
        </p:spPr>
      </p:pic>
      <p:cxnSp>
        <p:nvCxnSpPr>
          <p:cNvPr id="7" name="Straight Arrow Connector 6">
            <a:extLst>
              <a:ext uri="{FF2B5EF4-FFF2-40B4-BE49-F238E27FC236}">
                <a16:creationId xmlns:a16="http://schemas.microsoft.com/office/drawing/2014/main" id="{12C05DCD-3449-403A-9878-386869C5B703}"/>
              </a:ext>
            </a:extLst>
          </p:cNvPr>
          <p:cNvCxnSpPr/>
          <p:nvPr/>
        </p:nvCxnSpPr>
        <p:spPr>
          <a:xfrm>
            <a:off x="4411226" y="391886"/>
            <a:ext cx="6621864" cy="182880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D1020D9A-7A4F-415D-B645-A77F62B311D4}"/>
              </a:ext>
            </a:extLst>
          </p:cNvPr>
          <p:cNvCxnSpPr/>
          <p:nvPr/>
        </p:nvCxnSpPr>
        <p:spPr>
          <a:xfrm>
            <a:off x="4421275" y="442127"/>
            <a:ext cx="6652009" cy="477296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86934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D5D0180-D5DD-4001-9422-9223C9FC926B}"/>
              </a:ext>
            </a:extLst>
          </p:cNvPr>
          <p:cNvSpPr txBox="1"/>
          <p:nvPr/>
        </p:nvSpPr>
        <p:spPr>
          <a:xfrm>
            <a:off x="592853" y="592853"/>
            <a:ext cx="11193863" cy="369332"/>
          </a:xfrm>
          <a:prstGeom prst="rect">
            <a:avLst/>
          </a:prstGeom>
          <a:noFill/>
        </p:spPr>
        <p:txBody>
          <a:bodyPr wrap="square" rtlCol="0">
            <a:spAutoFit/>
          </a:bodyPr>
          <a:lstStyle/>
          <a:p>
            <a:r>
              <a:rPr lang="en-US" dirty="0"/>
              <a:t>You can select or unselect(uncheck) any field in filter to change the graph</a:t>
            </a:r>
          </a:p>
        </p:txBody>
      </p:sp>
      <p:pic>
        <p:nvPicPr>
          <p:cNvPr id="4" name="Picture 3">
            <a:extLst>
              <a:ext uri="{FF2B5EF4-FFF2-40B4-BE49-F238E27FC236}">
                <a16:creationId xmlns:a16="http://schemas.microsoft.com/office/drawing/2014/main" id="{2036C20B-9923-4299-8EA5-56D704B3BD67}"/>
              </a:ext>
            </a:extLst>
          </p:cNvPr>
          <p:cNvPicPr>
            <a:picLocks noChangeAspect="1"/>
          </p:cNvPicPr>
          <p:nvPr/>
        </p:nvPicPr>
        <p:blipFill rotWithShape="1">
          <a:blip r:embed="rId2"/>
          <a:srcRect t="3956" b="10916"/>
          <a:stretch/>
        </p:blipFill>
        <p:spPr>
          <a:xfrm>
            <a:off x="110532" y="1095270"/>
            <a:ext cx="12192000" cy="5838094"/>
          </a:xfrm>
          <a:prstGeom prst="rect">
            <a:avLst/>
          </a:prstGeom>
        </p:spPr>
      </p:pic>
    </p:spTree>
    <p:extLst>
      <p:ext uri="{BB962C8B-B14F-4D97-AF65-F5344CB8AC3E}">
        <p14:creationId xmlns:p14="http://schemas.microsoft.com/office/powerpoint/2010/main" val="37818289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283AEE-37A3-471B-AA73-5D7047A1AFB8}"/>
              </a:ext>
            </a:extLst>
          </p:cNvPr>
          <p:cNvSpPr>
            <a:spLocks noGrp="1"/>
          </p:cNvSpPr>
          <p:nvPr>
            <p:ph type="title"/>
          </p:nvPr>
        </p:nvSpPr>
        <p:spPr/>
        <p:txBody>
          <a:bodyPr/>
          <a:lstStyle/>
          <a:p>
            <a:pPr algn="ctr"/>
            <a:r>
              <a:rPr lang="en-US" b="0" i="0" dirty="0">
                <a:solidFill>
                  <a:srgbClr val="333333"/>
                </a:solidFill>
                <a:effectLst/>
                <a:latin typeface="Benton Sans Book"/>
              </a:rPr>
              <a:t>Add color to your view</a:t>
            </a:r>
            <a:br>
              <a:rPr lang="en-US" b="0" i="0" dirty="0">
                <a:solidFill>
                  <a:srgbClr val="333333"/>
                </a:solidFill>
                <a:effectLst/>
                <a:latin typeface="Benton Sans Book"/>
              </a:rPr>
            </a:br>
            <a:endParaRPr lang="en-US" dirty="0"/>
          </a:p>
        </p:txBody>
      </p:sp>
      <p:sp>
        <p:nvSpPr>
          <p:cNvPr id="4" name="TextBox 3">
            <a:extLst>
              <a:ext uri="{FF2B5EF4-FFF2-40B4-BE49-F238E27FC236}">
                <a16:creationId xmlns:a16="http://schemas.microsoft.com/office/drawing/2014/main" id="{4E995FBF-1560-4C34-AF79-A3A1F27B3698}"/>
              </a:ext>
            </a:extLst>
          </p:cNvPr>
          <p:cNvSpPr txBox="1"/>
          <p:nvPr/>
        </p:nvSpPr>
        <p:spPr>
          <a:xfrm>
            <a:off x="108624" y="25998"/>
            <a:ext cx="346364" cy="400110"/>
          </a:xfrm>
          <a:prstGeom prst="rect">
            <a:avLst/>
          </a:prstGeom>
          <a:noFill/>
        </p:spPr>
        <p:txBody>
          <a:bodyPr wrap="square" rtlCol="0">
            <a:spAutoFit/>
          </a:bodyPr>
          <a:lstStyle/>
          <a:p>
            <a:r>
              <a:rPr lang="en-US" sz="2000" b="1" dirty="0">
                <a:solidFill>
                  <a:srgbClr val="FF0000"/>
                </a:solidFill>
              </a:rPr>
              <a:t>T</a:t>
            </a:r>
          </a:p>
        </p:txBody>
      </p:sp>
    </p:spTree>
    <p:extLst>
      <p:ext uri="{BB962C8B-B14F-4D97-AF65-F5344CB8AC3E}">
        <p14:creationId xmlns:p14="http://schemas.microsoft.com/office/powerpoint/2010/main" val="13740277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13C3223-4C03-465E-951C-009417B1AC0D}"/>
              </a:ext>
            </a:extLst>
          </p:cNvPr>
          <p:cNvSpPr txBox="1"/>
          <p:nvPr/>
        </p:nvSpPr>
        <p:spPr>
          <a:xfrm>
            <a:off x="108624" y="25998"/>
            <a:ext cx="346364" cy="400110"/>
          </a:xfrm>
          <a:prstGeom prst="rect">
            <a:avLst/>
          </a:prstGeom>
          <a:noFill/>
        </p:spPr>
        <p:txBody>
          <a:bodyPr wrap="square" rtlCol="0">
            <a:spAutoFit/>
          </a:bodyPr>
          <a:lstStyle/>
          <a:p>
            <a:r>
              <a:rPr lang="en-US" sz="2000" b="1" dirty="0">
                <a:solidFill>
                  <a:srgbClr val="FF0000"/>
                </a:solidFill>
              </a:rPr>
              <a:t>T</a:t>
            </a:r>
          </a:p>
        </p:txBody>
      </p:sp>
      <p:sp>
        <p:nvSpPr>
          <p:cNvPr id="4" name="TextBox 3">
            <a:extLst>
              <a:ext uri="{FF2B5EF4-FFF2-40B4-BE49-F238E27FC236}">
                <a16:creationId xmlns:a16="http://schemas.microsoft.com/office/drawing/2014/main" id="{111E5120-3254-4B60-A8EF-BEA2ED98D657}"/>
              </a:ext>
            </a:extLst>
          </p:cNvPr>
          <p:cNvSpPr txBox="1"/>
          <p:nvPr/>
        </p:nvSpPr>
        <p:spPr>
          <a:xfrm>
            <a:off x="281806" y="125692"/>
            <a:ext cx="11849200" cy="2031325"/>
          </a:xfrm>
          <a:prstGeom prst="rect">
            <a:avLst/>
          </a:prstGeom>
          <a:noFill/>
        </p:spPr>
        <p:txBody>
          <a:bodyPr wrap="square">
            <a:spAutoFit/>
          </a:bodyPr>
          <a:lstStyle/>
          <a:p>
            <a:pPr algn="l"/>
            <a:r>
              <a:rPr lang="en-US" b="0" i="0" dirty="0">
                <a:solidFill>
                  <a:srgbClr val="333333"/>
                </a:solidFill>
                <a:effectLst/>
                <a:latin typeface="Merriweather"/>
              </a:rPr>
              <a:t>Adding filters definitely helps you to sort through all of this data—but that’s a lot of blue! Time to do something about that.</a:t>
            </a:r>
          </a:p>
          <a:p>
            <a:pPr algn="l"/>
            <a:r>
              <a:rPr lang="en-US" b="0" i="0" dirty="0">
                <a:solidFill>
                  <a:srgbClr val="333333"/>
                </a:solidFill>
                <a:effectLst/>
                <a:latin typeface="Merriweather"/>
              </a:rPr>
              <a:t>Currently, you are looking at sales totals for your various products. You can definitely see that some products have consistently low sales, and might be good candidates for reducing sales efforts for those product lines, but what does overall profitability look like for your different products? You decide to drag </a:t>
            </a:r>
            <a:r>
              <a:rPr lang="en-US" b="1" i="0" dirty="0">
                <a:solidFill>
                  <a:srgbClr val="333333"/>
                </a:solidFill>
                <a:effectLst/>
                <a:latin typeface="Merriweather"/>
              </a:rPr>
              <a:t>Profit</a:t>
            </a:r>
            <a:r>
              <a:rPr lang="en-US" b="0" i="0" dirty="0">
                <a:solidFill>
                  <a:srgbClr val="333333"/>
                </a:solidFill>
                <a:effectLst/>
                <a:latin typeface="Merriweather"/>
              </a:rPr>
              <a:t> to color to see what happens.</a:t>
            </a:r>
          </a:p>
          <a:p>
            <a:pPr algn="l"/>
            <a:r>
              <a:rPr lang="en-US" b="0" i="0" dirty="0">
                <a:solidFill>
                  <a:srgbClr val="333333"/>
                </a:solidFill>
                <a:effectLst/>
                <a:latin typeface="Merriweather"/>
              </a:rPr>
              <a:t>From the Data pane, drag </a:t>
            </a:r>
            <a:r>
              <a:rPr lang="en-US" b="1" i="0" dirty="0">
                <a:solidFill>
                  <a:srgbClr val="333333"/>
                </a:solidFill>
                <a:effectLst/>
                <a:latin typeface="Merriweather"/>
              </a:rPr>
              <a:t>Profit</a:t>
            </a:r>
            <a:r>
              <a:rPr lang="en-US" b="0" i="0" dirty="0">
                <a:solidFill>
                  <a:srgbClr val="333333"/>
                </a:solidFill>
                <a:effectLst/>
                <a:latin typeface="Merriweather"/>
              </a:rPr>
              <a:t> to </a:t>
            </a:r>
            <a:r>
              <a:rPr lang="en-US" b="1" i="0" dirty="0">
                <a:solidFill>
                  <a:srgbClr val="333333"/>
                </a:solidFill>
                <a:effectLst/>
                <a:latin typeface="Merriweather"/>
              </a:rPr>
              <a:t>Color</a:t>
            </a:r>
            <a:r>
              <a:rPr lang="en-US" b="0" i="0" dirty="0">
                <a:solidFill>
                  <a:srgbClr val="333333"/>
                </a:solidFill>
                <a:effectLst/>
                <a:latin typeface="Merriweather"/>
              </a:rPr>
              <a:t> on the Marks card.</a:t>
            </a:r>
          </a:p>
          <a:p>
            <a:pPr algn="l"/>
            <a:r>
              <a:rPr lang="en-US" b="0" i="0" dirty="0">
                <a:solidFill>
                  <a:srgbClr val="333333"/>
                </a:solidFill>
                <a:effectLst/>
                <a:latin typeface="Merriweather"/>
              </a:rPr>
              <a:t>By dragging profit to color you now see that you have negative profit in Tables, Bookcases, and even Machines. Another insight is revealed!</a:t>
            </a:r>
          </a:p>
        </p:txBody>
      </p:sp>
      <p:sp>
        <p:nvSpPr>
          <p:cNvPr id="11" name="TextBox 10">
            <a:extLst>
              <a:ext uri="{FF2B5EF4-FFF2-40B4-BE49-F238E27FC236}">
                <a16:creationId xmlns:a16="http://schemas.microsoft.com/office/drawing/2014/main" id="{5F900E79-608E-4284-B43C-10EA58C97E08}"/>
              </a:ext>
            </a:extLst>
          </p:cNvPr>
          <p:cNvSpPr txBox="1"/>
          <p:nvPr/>
        </p:nvSpPr>
        <p:spPr>
          <a:xfrm>
            <a:off x="9639719" y="2412273"/>
            <a:ext cx="2230063" cy="3139321"/>
          </a:xfrm>
          <a:prstGeom prst="rect">
            <a:avLst/>
          </a:prstGeom>
          <a:noFill/>
          <a:ln>
            <a:solidFill>
              <a:srgbClr val="FF0000"/>
            </a:solidFill>
          </a:ln>
        </p:spPr>
        <p:txBody>
          <a:bodyPr wrap="square" rtlCol="0">
            <a:spAutoFit/>
          </a:bodyPr>
          <a:lstStyle/>
          <a:p>
            <a:r>
              <a:rPr lang="en-US" b="1" i="0" dirty="0">
                <a:solidFill>
                  <a:srgbClr val="333333"/>
                </a:solidFill>
                <a:effectLst/>
                <a:latin typeface="Merriweather"/>
              </a:rPr>
              <a:t>Note:</a:t>
            </a:r>
            <a:r>
              <a:rPr lang="en-US" b="0" i="0" dirty="0">
                <a:solidFill>
                  <a:srgbClr val="333333"/>
                </a:solidFill>
                <a:effectLst/>
                <a:latin typeface="Merriweather"/>
              </a:rPr>
              <a:t> Tableau automatically added a color legend and assigned a diverging color palette because your data includes both negative and positive values</a:t>
            </a:r>
            <a:endParaRPr lang="en-US" dirty="0"/>
          </a:p>
        </p:txBody>
      </p:sp>
      <p:pic>
        <p:nvPicPr>
          <p:cNvPr id="5" name="Picture 4">
            <a:extLst>
              <a:ext uri="{FF2B5EF4-FFF2-40B4-BE49-F238E27FC236}">
                <a16:creationId xmlns:a16="http://schemas.microsoft.com/office/drawing/2014/main" id="{965878A0-5709-43D4-B6B8-C2B4D67BA9BF}"/>
              </a:ext>
            </a:extLst>
          </p:cNvPr>
          <p:cNvPicPr>
            <a:picLocks noChangeAspect="1"/>
          </p:cNvPicPr>
          <p:nvPr/>
        </p:nvPicPr>
        <p:blipFill rotWithShape="1">
          <a:blip r:embed="rId2"/>
          <a:srcRect l="859" t="9081"/>
          <a:stretch/>
        </p:blipFill>
        <p:spPr>
          <a:xfrm>
            <a:off x="1155468" y="2676697"/>
            <a:ext cx="8547487" cy="4205081"/>
          </a:xfrm>
          <a:prstGeom prst="rect">
            <a:avLst/>
          </a:prstGeom>
        </p:spPr>
      </p:pic>
      <p:cxnSp>
        <p:nvCxnSpPr>
          <p:cNvPr id="8" name="Straight Arrow Connector 7">
            <a:extLst>
              <a:ext uri="{FF2B5EF4-FFF2-40B4-BE49-F238E27FC236}">
                <a16:creationId xmlns:a16="http://schemas.microsoft.com/office/drawing/2014/main" id="{FCE85846-D688-4070-B6CB-CD2501CAD2A0}"/>
              </a:ext>
            </a:extLst>
          </p:cNvPr>
          <p:cNvCxnSpPr>
            <a:cxnSpLocks/>
          </p:cNvCxnSpPr>
          <p:nvPr/>
        </p:nvCxnSpPr>
        <p:spPr>
          <a:xfrm flipV="1">
            <a:off x="1657978" y="4091049"/>
            <a:ext cx="1037721" cy="16945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6A9FCC24-995C-4BF5-B2D8-A336ECD214C5}"/>
              </a:ext>
            </a:extLst>
          </p:cNvPr>
          <p:cNvCxnSpPr>
            <a:cxnSpLocks/>
          </p:cNvCxnSpPr>
          <p:nvPr/>
        </p:nvCxnSpPr>
        <p:spPr>
          <a:xfrm flipH="1">
            <a:off x="9639719" y="4091049"/>
            <a:ext cx="488350" cy="209155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515397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0296FE6-C877-4F40-96AC-E566928C847B}"/>
              </a:ext>
            </a:extLst>
          </p:cNvPr>
          <p:cNvSpPr txBox="1"/>
          <p:nvPr/>
        </p:nvSpPr>
        <p:spPr>
          <a:xfrm>
            <a:off x="0" y="349383"/>
            <a:ext cx="346364" cy="400110"/>
          </a:xfrm>
          <a:prstGeom prst="rect">
            <a:avLst/>
          </a:prstGeom>
          <a:noFill/>
        </p:spPr>
        <p:txBody>
          <a:bodyPr wrap="square" rtlCol="0">
            <a:spAutoFit/>
          </a:bodyPr>
          <a:lstStyle/>
          <a:p>
            <a:r>
              <a:rPr lang="en-US" sz="2000" b="1" dirty="0">
                <a:solidFill>
                  <a:srgbClr val="FF0000"/>
                </a:solidFill>
              </a:rPr>
              <a:t>T</a:t>
            </a:r>
          </a:p>
        </p:txBody>
      </p:sp>
      <p:sp>
        <p:nvSpPr>
          <p:cNvPr id="4" name="TextBox 3">
            <a:extLst>
              <a:ext uri="{FF2B5EF4-FFF2-40B4-BE49-F238E27FC236}">
                <a16:creationId xmlns:a16="http://schemas.microsoft.com/office/drawing/2014/main" id="{372FC865-E661-4DFE-82A5-58858659EDE5}"/>
              </a:ext>
            </a:extLst>
          </p:cNvPr>
          <p:cNvSpPr txBox="1"/>
          <p:nvPr/>
        </p:nvSpPr>
        <p:spPr>
          <a:xfrm>
            <a:off x="801028" y="269544"/>
            <a:ext cx="10943163" cy="1477328"/>
          </a:xfrm>
          <a:prstGeom prst="rect">
            <a:avLst/>
          </a:prstGeom>
          <a:noFill/>
        </p:spPr>
        <p:txBody>
          <a:bodyPr wrap="square">
            <a:spAutoFit/>
          </a:bodyPr>
          <a:lstStyle/>
          <a:p>
            <a:pPr algn="l"/>
            <a:r>
              <a:rPr lang="en-US" b="0" i="0" dirty="0">
                <a:solidFill>
                  <a:srgbClr val="333333"/>
                </a:solidFill>
                <a:effectLst/>
                <a:latin typeface="Merriweather"/>
              </a:rPr>
              <a:t>Adding color visually enhances your view, but it can also make interesting data pop. Tableau uses a default color palette to assign colors to the products in your view, but you are not limited to that color palette. You have choices!</a:t>
            </a:r>
          </a:p>
          <a:p>
            <a:pPr algn="l"/>
            <a:r>
              <a:rPr lang="en-US" b="0" i="0" dirty="0">
                <a:solidFill>
                  <a:srgbClr val="333333"/>
                </a:solidFill>
                <a:effectLst/>
                <a:latin typeface="Merriweather"/>
              </a:rPr>
              <a:t>If you want to use different colors than the ones shown, you can change the colors or color palette at any time. Simply click </a:t>
            </a:r>
            <a:r>
              <a:rPr lang="en-US" b="1" i="0" dirty="0">
                <a:solidFill>
                  <a:srgbClr val="333333"/>
                </a:solidFill>
                <a:effectLst/>
                <a:latin typeface="Merriweather"/>
              </a:rPr>
              <a:t>Color</a:t>
            </a:r>
            <a:r>
              <a:rPr lang="en-US" b="0" i="0" dirty="0">
                <a:solidFill>
                  <a:srgbClr val="333333"/>
                </a:solidFill>
                <a:effectLst/>
                <a:latin typeface="Merriweather"/>
              </a:rPr>
              <a:t> on the Marks card, and then click </a:t>
            </a:r>
            <a:r>
              <a:rPr lang="en-US" b="1" i="0" dirty="0">
                <a:solidFill>
                  <a:srgbClr val="333333"/>
                </a:solidFill>
                <a:effectLst/>
                <a:latin typeface="Merriweather"/>
              </a:rPr>
              <a:t>Edit Colors</a:t>
            </a:r>
            <a:r>
              <a:rPr lang="en-US" b="0" i="0" dirty="0">
                <a:solidFill>
                  <a:srgbClr val="333333"/>
                </a:solidFill>
                <a:effectLst/>
                <a:latin typeface="Merriweather"/>
              </a:rPr>
              <a:t>. You can select a different color palette in the Edit Colors dialog box that opens.</a:t>
            </a:r>
          </a:p>
        </p:txBody>
      </p:sp>
      <p:pic>
        <p:nvPicPr>
          <p:cNvPr id="6" name="Picture 5">
            <a:extLst>
              <a:ext uri="{FF2B5EF4-FFF2-40B4-BE49-F238E27FC236}">
                <a16:creationId xmlns:a16="http://schemas.microsoft.com/office/drawing/2014/main" id="{7D659594-F46A-4B45-8829-C8F4250A62FF}"/>
              </a:ext>
            </a:extLst>
          </p:cNvPr>
          <p:cNvPicPr>
            <a:picLocks noChangeAspect="1"/>
          </p:cNvPicPr>
          <p:nvPr/>
        </p:nvPicPr>
        <p:blipFill rotWithShape="1">
          <a:blip r:embed="rId2"/>
          <a:srcRect t="29593" r="48506" b="4065"/>
          <a:stretch/>
        </p:blipFill>
        <p:spPr>
          <a:xfrm>
            <a:off x="2311191" y="2308302"/>
            <a:ext cx="6278137" cy="4549698"/>
          </a:xfrm>
          <a:prstGeom prst="rect">
            <a:avLst/>
          </a:prstGeom>
        </p:spPr>
      </p:pic>
      <p:sp>
        <p:nvSpPr>
          <p:cNvPr id="7" name="Oval 6">
            <a:extLst>
              <a:ext uri="{FF2B5EF4-FFF2-40B4-BE49-F238E27FC236}">
                <a16:creationId xmlns:a16="http://schemas.microsoft.com/office/drawing/2014/main" id="{1494E658-61CF-4DC8-BE5B-48092EF0AC10}"/>
              </a:ext>
            </a:extLst>
          </p:cNvPr>
          <p:cNvSpPr/>
          <p:nvPr/>
        </p:nvSpPr>
        <p:spPr>
          <a:xfrm>
            <a:off x="1630966" y="3222701"/>
            <a:ext cx="434897" cy="52968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a:t>
            </a:r>
          </a:p>
        </p:txBody>
      </p:sp>
      <p:cxnSp>
        <p:nvCxnSpPr>
          <p:cNvPr id="9" name="Straight Arrow Connector 8">
            <a:extLst>
              <a:ext uri="{FF2B5EF4-FFF2-40B4-BE49-F238E27FC236}">
                <a16:creationId xmlns:a16="http://schemas.microsoft.com/office/drawing/2014/main" id="{8EC0B1BF-95A9-40D1-81B6-3A0DADB19B21}"/>
              </a:ext>
            </a:extLst>
          </p:cNvPr>
          <p:cNvCxnSpPr>
            <a:stCxn id="7" idx="6"/>
          </p:cNvCxnSpPr>
          <p:nvPr/>
        </p:nvCxnSpPr>
        <p:spPr>
          <a:xfrm flipV="1">
            <a:off x="2065863" y="3367668"/>
            <a:ext cx="1984918" cy="11987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0EB4804A-B103-4E51-BD9C-D097DFAE5A78}"/>
              </a:ext>
            </a:extLst>
          </p:cNvPr>
          <p:cNvSpPr/>
          <p:nvPr/>
        </p:nvSpPr>
        <p:spPr>
          <a:xfrm>
            <a:off x="8667386" y="2734835"/>
            <a:ext cx="434897" cy="52968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cxnSp>
        <p:nvCxnSpPr>
          <p:cNvPr id="12" name="Straight Arrow Connector 11">
            <a:extLst>
              <a:ext uri="{FF2B5EF4-FFF2-40B4-BE49-F238E27FC236}">
                <a16:creationId xmlns:a16="http://schemas.microsoft.com/office/drawing/2014/main" id="{93A4E346-9832-45A8-BAA7-BE4E86AEB3B4}"/>
              </a:ext>
            </a:extLst>
          </p:cNvPr>
          <p:cNvCxnSpPr>
            <a:stCxn id="10" idx="3"/>
          </p:cNvCxnSpPr>
          <p:nvPr/>
        </p:nvCxnSpPr>
        <p:spPr>
          <a:xfrm flipH="1">
            <a:off x="7931405" y="3186948"/>
            <a:ext cx="799670" cy="18072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30771B6B-C561-41CF-91BD-71E415FF0199}"/>
              </a:ext>
            </a:extLst>
          </p:cNvPr>
          <p:cNvSpPr/>
          <p:nvPr/>
        </p:nvSpPr>
        <p:spPr>
          <a:xfrm>
            <a:off x="1630966" y="2500660"/>
            <a:ext cx="434897" cy="52968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cxnSp>
        <p:nvCxnSpPr>
          <p:cNvPr id="15" name="Straight Arrow Connector 14">
            <a:extLst>
              <a:ext uri="{FF2B5EF4-FFF2-40B4-BE49-F238E27FC236}">
                <a16:creationId xmlns:a16="http://schemas.microsoft.com/office/drawing/2014/main" id="{C326B004-EDC8-4CF9-991C-B4251597989A}"/>
              </a:ext>
            </a:extLst>
          </p:cNvPr>
          <p:cNvCxnSpPr>
            <a:stCxn id="13" idx="6"/>
          </p:cNvCxnSpPr>
          <p:nvPr/>
        </p:nvCxnSpPr>
        <p:spPr>
          <a:xfrm>
            <a:off x="2065863" y="2765502"/>
            <a:ext cx="1873406" cy="11987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8179A947-C850-4AC8-903B-BCF0AABB905C}"/>
              </a:ext>
            </a:extLst>
          </p:cNvPr>
          <p:cNvSpPr txBox="1"/>
          <p:nvPr/>
        </p:nvSpPr>
        <p:spPr>
          <a:xfrm>
            <a:off x="9180341" y="2319453"/>
            <a:ext cx="2563850" cy="3416320"/>
          </a:xfrm>
          <a:prstGeom prst="rect">
            <a:avLst/>
          </a:prstGeom>
          <a:noFill/>
        </p:spPr>
        <p:txBody>
          <a:bodyPr wrap="square">
            <a:spAutoFit/>
          </a:bodyPr>
          <a:lstStyle/>
          <a:p>
            <a:pPr algn="l"/>
            <a:r>
              <a:rPr lang="en-US" b="0" i="0" dirty="0">
                <a:solidFill>
                  <a:srgbClr val="333333"/>
                </a:solidFill>
                <a:effectLst/>
                <a:latin typeface="Merriweather"/>
              </a:rPr>
              <a:t>Depending on the data in your view, the Edit Colors dialog box might show you a diverging color palette versus a categorical color palette.</a:t>
            </a:r>
          </a:p>
          <a:p>
            <a:pPr algn="l"/>
            <a:r>
              <a:rPr lang="en-US" b="0" i="0" dirty="0">
                <a:solidFill>
                  <a:srgbClr val="333333"/>
                </a:solidFill>
                <a:effectLst/>
                <a:latin typeface="Merriweather"/>
              </a:rPr>
              <a:t>Diverging color palettes look like the image </a:t>
            </a:r>
            <a:r>
              <a:rPr lang="en-US" dirty="0">
                <a:solidFill>
                  <a:srgbClr val="333333"/>
                </a:solidFill>
                <a:latin typeface="Merriweather"/>
              </a:rPr>
              <a:t>on the right</a:t>
            </a:r>
            <a:r>
              <a:rPr lang="en-US" b="0" i="0" dirty="0">
                <a:solidFill>
                  <a:srgbClr val="333333"/>
                </a:solidFill>
                <a:effectLst/>
                <a:latin typeface="Merriweather"/>
              </a:rPr>
              <a:t>. Diverging color palettes are generally assigned to continuous fields.</a:t>
            </a:r>
          </a:p>
        </p:txBody>
      </p:sp>
    </p:spTree>
    <p:extLst>
      <p:ext uri="{BB962C8B-B14F-4D97-AF65-F5344CB8AC3E}">
        <p14:creationId xmlns:p14="http://schemas.microsoft.com/office/powerpoint/2010/main" val="37550697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DD30CC3-F49B-4096-A462-0E6920BAB75D}"/>
              </a:ext>
            </a:extLst>
          </p:cNvPr>
          <p:cNvPicPr>
            <a:picLocks noChangeAspect="1"/>
          </p:cNvPicPr>
          <p:nvPr/>
        </p:nvPicPr>
        <p:blipFill>
          <a:blip r:embed="rId2"/>
          <a:stretch>
            <a:fillRect/>
          </a:stretch>
        </p:blipFill>
        <p:spPr>
          <a:xfrm>
            <a:off x="3480648" y="2464348"/>
            <a:ext cx="4740051" cy="3802710"/>
          </a:xfrm>
          <a:prstGeom prst="rect">
            <a:avLst/>
          </a:prstGeom>
        </p:spPr>
      </p:pic>
      <p:sp>
        <p:nvSpPr>
          <p:cNvPr id="6" name="TextBox 5">
            <a:extLst>
              <a:ext uri="{FF2B5EF4-FFF2-40B4-BE49-F238E27FC236}">
                <a16:creationId xmlns:a16="http://schemas.microsoft.com/office/drawing/2014/main" id="{EED834EF-CD92-4187-87E3-12DBAC5A2644}"/>
              </a:ext>
            </a:extLst>
          </p:cNvPr>
          <p:cNvSpPr txBox="1"/>
          <p:nvPr/>
        </p:nvSpPr>
        <p:spPr>
          <a:xfrm>
            <a:off x="1530505" y="760284"/>
            <a:ext cx="8405232" cy="923330"/>
          </a:xfrm>
          <a:prstGeom prst="rect">
            <a:avLst/>
          </a:prstGeom>
          <a:noFill/>
        </p:spPr>
        <p:txBody>
          <a:bodyPr wrap="square">
            <a:spAutoFit/>
          </a:bodyPr>
          <a:lstStyle/>
          <a:p>
            <a:pPr algn="l"/>
            <a:r>
              <a:rPr lang="en-US" b="0" i="0" dirty="0">
                <a:solidFill>
                  <a:srgbClr val="333333"/>
                </a:solidFill>
                <a:effectLst/>
                <a:latin typeface="Merriweather"/>
              </a:rPr>
              <a:t> Categorical color palettes like this one are generally assigned to discrete fields.</a:t>
            </a:r>
          </a:p>
          <a:p>
            <a:br>
              <a:rPr lang="en-US" dirty="0"/>
            </a:br>
            <a:endParaRPr lang="en-US" dirty="0"/>
          </a:p>
        </p:txBody>
      </p:sp>
      <p:sp>
        <p:nvSpPr>
          <p:cNvPr id="7" name="TextBox 6">
            <a:extLst>
              <a:ext uri="{FF2B5EF4-FFF2-40B4-BE49-F238E27FC236}">
                <a16:creationId xmlns:a16="http://schemas.microsoft.com/office/drawing/2014/main" id="{CBC2ABE3-1FC6-4263-AEB7-990556C6DB09}"/>
              </a:ext>
            </a:extLst>
          </p:cNvPr>
          <p:cNvSpPr txBox="1"/>
          <p:nvPr/>
        </p:nvSpPr>
        <p:spPr>
          <a:xfrm>
            <a:off x="108624" y="25998"/>
            <a:ext cx="346364" cy="400110"/>
          </a:xfrm>
          <a:prstGeom prst="rect">
            <a:avLst/>
          </a:prstGeom>
          <a:noFill/>
        </p:spPr>
        <p:txBody>
          <a:bodyPr wrap="square" rtlCol="0">
            <a:spAutoFit/>
          </a:bodyPr>
          <a:lstStyle/>
          <a:p>
            <a:r>
              <a:rPr lang="en-US" sz="2000" b="1" dirty="0">
                <a:solidFill>
                  <a:srgbClr val="FF0000"/>
                </a:solidFill>
              </a:rPr>
              <a:t>T</a:t>
            </a:r>
          </a:p>
        </p:txBody>
      </p:sp>
    </p:spTree>
    <p:extLst>
      <p:ext uri="{BB962C8B-B14F-4D97-AF65-F5344CB8AC3E}">
        <p14:creationId xmlns:p14="http://schemas.microsoft.com/office/powerpoint/2010/main" val="30934062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F72E6AE9-97D7-4A51-A607-60D3D14A08E2}"/>
              </a:ext>
            </a:extLst>
          </p:cNvPr>
          <p:cNvSpPr>
            <a:spLocks noGrp="1"/>
          </p:cNvSpPr>
          <p:nvPr>
            <p:ph type="subTitle" idx="1"/>
          </p:nvPr>
        </p:nvSpPr>
        <p:spPr/>
        <p:txBody>
          <a:bodyPr/>
          <a:lstStyle/>
          <a:p>
            <a:r>
              <a:rPr lang="en-US" dirty="0"/>
              <a:t>By : Hamid Rajaee</a:t>
            </a:r>
          </a:p>
        </p:txBody>
      </p:sp>
      <p:pic>
        <p:nvPicPr>
          <p:cNvPr id="5" name="Picture 4">
            <a:extLst>
              <a:ext uri="{FF2B5EF4-FFF2-40B4-BE49-F238E27FC236}">
                <a16:creationId xmlns:a16="http://schemas.microsoft.com/office/drawing/2014/main" id="{95F55E2A-6055-4C0A-94E8-7FF7DFD8D492}"/>
              </a:ext>
            </a:extLst>
          </p:cNvPr>
          <p:cNvPicPr>
            <a:picLocks noChangeAspect="1"/>
          </p:cNvPicPr>
          <p:nvPr/>
        </p:nvPicPr>
        <p:blipFill>
          <a:blip r:embed="rId2"/>
          <a:stretch>
            <a:fillRect/>
          </a:stretch>
        </p:blipFill>
        <p:spPr>
          <a:xfrm>
            <a:off x="1775841" y="4195399"/>
            <a:ext cx="8183117" cy="1619476"/>
          </a:xfrm>
          <a:prstGeom prst="rect">
            <a:avLst/>
          </a:prstGeom>
        </p:spPr>
      </p:pic>
      <p:pic>
        <p:nvPicPr>
          <p:cNvPr id="2" name="Picture 4">
            <a:extLst>
              <a:ext uri="{FF2B5EF4-FFF2-40B4-BE49-F238E27FC236}">
                <a16:creationId xmlns:a16="http://schemas.microsoft.com/office/drawing/2014/main" id="{F63C90DB-E62F-D544-C5F9-FCF09606E2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9981" y="742950"/>
            <a:ext cx="5257800" cy="268605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4" name="Picture 2" descr="What is Power BI? - Beginner's Guide to Power BI | DataCamp">
            <a:extLst>
              <a:ext uri="{FF2B5EF4-FFF2-40B4-BE49-F238E27FC236}">
                <a16:creationId xmlns:a16="http://schemas.microsoft.com/office/drawing/2014/main" id="{A4F86EEC-4779-4704-C7E4-7F41353226F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30807" y="742950"/>
            <a:ext cx="2871028" cy="268605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53353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4604DF-15A6-4399-9DBD-642D705C60C0}"/>
              </a:ext>
            </a:extLst>
          </p:cNvPr>
          <p:cNvSpPr>
            <a:spLocks noGrp="1"/>
          </p:cNvSpPr>
          <p:nvPr>
            <p:ph type="title"/>
          </p:nvPr>
        </p:nvSpPr>
        <p:spPr/>
        <p:txBody>
          <a:bodyPr/>
          <a:lstStyle/>
          <a:p>
            <a:r>
              <a:rPr lang="en-US" dirty="0"/>
              <a:t>Change Titles and Format</a:t>
            </a:r>
          </a:p>
        </p:txBody>
      </p:sp>
    </p:spTree>
    <p:extLst>
      <p:ext uri="{BB962C8B-B14F-4D97-AF65-F5344CB8AC3E}">
        <p14:creationId xmlns:p14="http://schemas.microsoft.com/office/powerpoint/2010/main" val="20229870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C01C93-FF11-4FAF-8950-FBC29F6F3A98}"/>
              </a:ext>
            </a:extLst>
          </p:cNvPr>
          <p:cNvSpPr>
            <a:spLocks noGrp="1"/>
          </p:cNvSpPr>
          <p:nvPr>
            <p:ph type="title"/>
          </p:nvPr>
        </p:nvSpPr>
        <p:spPr/>
        <p:txBody>
          <a:bodyPr/>
          <a:lstStyle/>
          <a:p>
            <a:r>
              <a:rPr lang="en-US" dirty="0"/>
              <a:t>Export Image for PowerPoints or word file or</a:t>
            </a:r>
          </a:p>
        </p:txBody>
      </p:sp>
      <p:sp>
        <p:nvSpPr>
          <p:cNvPr id="3" name="TextBox 2">
            <a:extLst>
              <a:ext uri="{FF2B5EF4-FFF2-40B4-BE49-F238E27FC236}">
                <a16:creationId xmlns:a16="http://schemas.microsoft.com/office/drawing/2014/main" id="{A49C16B3-D931-4D71-BF2B-96BF8EF85E5A}"/>
              </a:ext>
            </a:extLst>
          </p:cNvPr>
          <p:cNvSpPr txBox="1"/>
          <p:nvPr/>
        </p:nvSpPr>
        <p:spPr>
          <a:xfrm>
            <a:off x="597626" y="1460205"/>
            <a:ext cx="10664456" cy="1477328"/>
          </a:xfrm>
          <a:prstGeom prst="rect">
            <a:avLst/>
          </a:prstGeom>
          <a:noFill/>
        </p:spPr>
        <p:txBody>
          <a:bodyPr wrap="square" rtlCol="0">
            <a:spAutoFit/>
          </a:bodyPr>
          <a:lstStyle/>
          <a:p>
            <a:r>
              <a:rPr lang="en-US" dirty="0"/>
              <a:t>Method #1: Getting screen shot</a:t>
            </a:r>
          </a:p>
          <a:p>
            <a:r>
              <a:rPr lang="en-US" dirty="0"/>
              <a:t>Method #2: from Worksheet tab choose Export </a:t>
            </a:r>
            <a:r>
              <a:rPr lang="en-US" dirty="0">
                <a:sym typeface="Wingdings" panose="05000000000000000000" pitchFamily="2" charset="2"/>
              </a:rPr>
              <a:t>Image check or uncheck what ever you want …(it is not available in tableau public)</a:t>
            </a:r>
          </a:p>
          <a:p>
            <a:r>
              <a:rPr lang="en-US" dirty="0">
                <a:sym typeface="Wingdings" panose="05000000000000000000" pitchFamily="2" charset="2"/>
              </a:rPr>
              <a:t>Method #3: R.C on Charts and select Copy Image check or uncheck what ever you want copy and paste on PowerPoints or word file or … </a:t>
            </a:r>
            <a:endParaRPr lang="en-US" dirty="0"/>
          </a:p>
        </p:txBody>
      </p:sp>
      <p:pic>
        <p:nvPicPr>
          <p:cNvPr id="5" name="Picture 4">
            <a:extLst>
              <a:ext uri="{FF2B5EF4-FFF2-40B4-BE49-F238E27FC236}">
                <a16:creationId xmlns:a16="http://schemas.microsoft.com/office/drawing/2014/main" id="{4805ED22-DB68-4B9B-9899-ECD7EC3AD0B8}"/>
              </a:ext>
            </a:extLst>
          </p:cNvPr>
          <p:cNvPicPr>
            <a:picLocks noChangeAspect="1"/>
          </p:cNvPicPr>
          <p:nvPr/>
        </p:nvPicPr>
        <p:blipFill rotWithShape="1">
          <a:blip r:embed="rId3"/>
          <a:srcRect r="24916" b="3787"/>
          <a:stretch/>
        </p:blipFill>
        <p:spPr>
          <a:xfrm>
            <a:off x="670521" y="2920527"/>
            <a:ext cx="5064073" cy="3650090"/>
          </a:xfrm>
          <a:prstGeom prst="rect">
            <a:avLst/>
          </a:prstGeom>
        </p:spPr>
      </p:pic>
      <p:cxnSp>
        <p:nvCxnSpPr>
          <p:cNvPr id="7" name="Straight Arrow Connector 6">
            <a:extLst>
              <a:ext uri="{FF2B5EF4-FFF2-40B4-BE49-F238E27FC236}">
                <a16:creationId xmlns:a16="http://schemas.microsoft.com/office/drawing/2014/main" id="{49789AF4-905C-480F-86D6-AC1FFF398851}"/>
              </a:ext>
            </a:extLst>
          </p:cNvPr>
          <p:cNvCxnSpPr>
            <a:cxnSpLocks/>
          </p:cNvCxnSpPr>
          <p:nvPr/>
        </p:nvCxnSpPr>
        <p:spPr>
          <a:xfrm flipH="1">
            <a:off x="1123200" y="2001795"/>
            <a:ext cx="1644714" cy="100780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B070E034-4584-43F9-ADDF-54965F0072E7}"/>
              </a:ext>
            </a:extLst>
          </p:cNvPr>
          <p:cNvPicPr>
            <a:picLocks noChangeAspect="1"/>
          </p:cNvPicPr>
          <p:nvPr/>
        </p:nvPicPr>
        <p:blipFill rotWithShape="1">
          <a:blip r:embed="rId4"/>
          <a:srcRect l="37086" b="3614"/>
          <a:stretch/>
        </p:blipFill>
        <p:spPr>
          <a:xfrm>
            <a:off x="7236825" y="2677884"/>
            <a:ext cx="4850673" cy="4180116"/>
          </a:xfrm>
          <a:prstGeom prst="rect">
            <a:avLst/>
          </a:prstGeom>
        </p:spPr>
      </p:pic>
      <p:pic>
        <p:nvPicPr>
          <p:cNvPr id="6" name="Picture 5">
            <a:extLst>
              <a:ext uri="{FF2B5EF4-FFF2-40B4-BE49-F238E27FC236}">
                <a16:creationId xmlns:a16="http://schemas.microsoft.com/office/drawing/2014/main" id="{EB5D195F-30BE-4A62-9A37-440C2259DA4C}"/>
              </a:ext>
            </a:extLst>
          </p:cNvPr>
          <p:cNvPicPr>
            <a:picLocks noChangeAspect="1"/>
          </p:cNvPicPr>
          <p:nvPr/>
        </p:nvPicPr>
        <p:blipFill rotWithShape="1">
          <a:blip r:embed="rId5"/>
          <a:srcRect l="34295" t="33212" r="39182" b="33697"/>
          <a:stretch/>
        </p:blipFill>
        <p:spPr>
          <a:xfrm>
            <a:off x="3984967" y="3798087"/>
            <a:ext cx="3233651" cy="2269376"/>
          </a:xfrm>
          <a:prstGeom prst="rect">
            <a:avLst/>
          </a:prstGeom>
        </p:spPr>
      </p:pic>
      <p:cxnSp>
        <p:nvCxnSpPr>
          <p:cNvPr id="10" name="Straight Arrow Connector 9">
            <a:extLst>
              <a:ext uri="{FF2B5EF4-FFF2-40B4-BE49-F238E27FC236}">
                <a16:creationId xmlns:a16="http://schemas.microsoft.com/office/drawing/2014/main" id="{56CD3900-E575-4234-B39E-A24B1E2E23D7}"/>
              </a:ext>
            </a:extLst>
          </p:cNvPr>
          <p:cNvCxnSpPr/>
          <p:nvPr/>
        </p:nvCxnSpPr>
        <p:spPr>
          <a:xfrm flipH="1">
            <a:off x="6096000" y="2340000"/>
            <a:ext cx="2848495" cy="263932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641107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C4C2286-BF5F-458A-8BC8-A56BAFD3BB64}"/>
              </a:ext>
            </a:extLst>
          </p:cNvPr>
          <p:cNvPicPr>
            <a:picLocks noChangeAspect="1"/>
          </p:cNvPicPr>
          <p:nvPr/>
        </p:nvPicPr>
        <p:blipFill>
          <a:blip r:embed="rId2"/>
          <a:stretch>
            <a:fillRect/>
          </a:stretch>
        </p:blipFill>
        <p:spPr>
          <a:xfrm>
            <a:off x="1162592" y="1262197"/>
            <a:ext cx="9762309" cy="5491299"/>
          </a:xfrm>
          <a:prstGeom prst="rect">
            <a:avLst/>
          </a:prstGeom>
        </p:spPr>
      </p:pic>
      <p:sp>
        <p:nvSpPr>
          <p:cNvPr id="4" name="TextBox 3">
            <a:extLst>
              <a:ext uri="{FF2B5EF4-FFF2-40B4-BE49-F238E27FC236}">
                <a16:creationId xmlns:a16="http://schemas.microsoft.com/office/drawing/2014/main" id="{725DB194-8EB2-4A5E-A79B-25371E4CC703}"/>
              </a:ext>
            </a:extLst>
          </p:cNvPr>
          <p:cNvSpPr txBox="1"/>
          <p:nvPr/>
        </p:nvSpPr>
        <p:spPr>
          <a:xfrm>
            <a:off x="600891" y="235131"/>
            <a:ext cx="11077303" cy="369332"/>
          </a:xfrm>
          <a:prstGeom prst="rect">
            <a:avLst/>
          </a:prstGeom>
          <a:noFill/>
        </p:spPr>
        <p:txBody>
          <a:bodyPr wrap="square" rtlCol="0">
            <a:spAutoFit/>
          </a:bodyPr>
          <a:lstStyle/>
          <a:p>
            <a:r>
              <a:rPr lang="en-US" dirty="0"/>
              <a:t>If you double click on Title, you can change font, size , … </a:t>
            </a:r>
          </a:p>
        </p:txBody>
      </p:sp>
      <p:cxnSp>
        <p:nvCxnSpPr>
          <p:cNvPr id="6" name="Straight Arrow Connector 5">
            <a:extLst>
              <a:ext uri="{FF2B5EF4-FFF2-40B4-BE49-F238E27FC236}">
                <a16:creationId xmlns:a16="http://schemas.microsoft.com/office/drawing/2014/main" id="{0983F07D-193E-4466-BE18-315ACEC45EF8}"/>
              </a:ext>
            </a:extLst>
          </p:cNvPr>
          <p:cNvCxnSpPr/>
          <p:nvPr/>
        </p:nvCxnSpPr>
        <p:spPr>
          <a:xfrm>
            <a:off x="2967318" y="546847"/>
            <a:ext cx="932329" cy="171225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56658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55082BA-B4EA-45B2-BE03-D84D96BC8D01}"/>
              </a:ext>
            </a:extLst>
          </p:cNvPr>
          <p:cNvPicPr>
            <a:picLocks noChangeAspect="1"/>
          </p:cNvPicPr>
          <p:nvPr/>
        </p:nvPicPr>
        <p:blipFill rotWithShape="1">
          <a:blip r:embed="rId2"/>
          <a:srcRect r="-54" b="5170"/>
          <a:stretch/>
        </p:blipFill>
        <p:spPr>
          <a:xfrm>
            <a:off x="925033" y="1043984"/>
            <a:ext cx="10209132" cy="5442877"/>
          </a:xfrm>
          <a:prstGeom prst="rect">
            <a:avLst/>
          </a:prstGeom>
        </p:spPr>
      </p:pic>
      <p:sp>
        <p:nvSpPr>
          <p:cNvPr id="4" name="TextBox 3">
            <a:extLst>
              <a:ext uri="{FF2B5EF4-FFF2-40B4-BE49-F238E27FC236}">
                <a16:creationId xmlns:a16="http://schemas.microsoft.com/office/drawing/2014/main" id="{8FCD583E-83CB-4456-9D65-AFD49244B29A}"/>
              </a:ext>
            </a:extLst>
          </p:cNvPr>
          <p:cNvSpPr txBox="1"/>
          <p:nvPr/>
        </p:nvSpPr>
        <p:spPr>
          <a:xfrm>
            <a:off x="765544" y="340242"/>
            <a:ext cx="9973340" cy="369332"/>
          </a:xfrm>
          <a:prstGeom prst="rect">
            <a:avLst/>
          </a:prstGeom>
          <a:noFill/>
        </p:spPr>
        <p:txBody>
          <a:bodyPr wrap="square" rtlCol="0">
            <a:spAutoFit/>
          </a:bodyPr>
          <a:lstStyle/>
          <a:p>
            <a:r>
              <a:rPr lang="en-US" dirty="0"/>
              <a:t>If you double click on Axis Titles, you can change it .</a:t>
            </a:r>
          </a:p>
        </p:txBody>
      </p:sp>
      <p:cxnSp>
        <p:nvCxnSpPr>
          <p:cNvPr id="6" name="Straight Arrow Connector 5">
            <a:extLst>
              <a:ext uri="{FF2B5EF4-FFF2-40B4-BE49-F238E27FC236}">
                <a16:creationId xmlns:a16="http://schemas.microsoft.com/office/drawing/2014/main" id="{07CAB943-B7D9-4FA3-9B22-A274FF62FA52}"/>
              </a:ext>
            </a:extLst>
          </p:cNvPr>
          <p:cNvCxnSpPr>
            <a:cxnSpLocks/>
          </p:cNvCxnSpPr>
          <p:nvPr/>
        </p:nvCxnSpPr>
        <p:spPr>
          <a:xfrm>
            <a:off x="3561907" y="584791"/>
            <a:ext cx="0" cy="3253562"/>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8" name="Straight Arrow Connector 7">
            <a:extLst>
              <a:ext uri="{FF2B5EF4-FFF2-40B4-BE49-F238E27FC236}">
                <a16:creationId xmlns:a16="http://schemas.microsoft.com/office/drawing/2014/main" id="{C007F305-BE80-406C-A93F-4C1AB652BEEC}"/>
              </a:ext>
            </a:extLst>
          </p:cNvPr>
          <p:cNvCxnSpPr>
            <a:cxnSpLocks/>
          </p:cNvCxnSpPr>
          <p:nvPr/>
        </p:nvCxnSpPr>
        <p:spPr>
          <a:xfrm flipH="1">
            <a:off x="4890977" y="627321"/>
            <a:ext cx="595423" cy="3997842"/>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7294873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CDAA2AE-0A0C-499F-90FD-12E7D316939D}"/>
              </a:ext>
            </a:extLst>
          </p:cNvPr>
          <p:cNvSpPr txBox="1"/>
          <p:nvPr/>
        </p:nvSpPr>
        <p:spPr>
          <a:xfrm>
            <a:off x="765544" y="340242"/>
            <a:ext cx="9973340" cy="369332"/>
          </a:xfrm>
          <a:prstGeom prst="rect">
            <a:avLst/>
          </a:prstGeom>
          <a:noFill/>
        </p:spPr>
        <p:txBody>
          <a:bodyPr wrap="square" rtlCol="0">
            <a:spAutoFit/>
          </a:bodyPr>
          <a:lstStyle/>
          <a:p>
            <a:r>
              <a:rPr lang="en-US" dirty="0"/>
              <a:t>For changing size and font of axis NUMBERS R.C.  on  it and select Format ….</a:t>
            </a:r>
          </a:p>
        </p:txBody>
      </p:sp>
      <p:pic>
        <p:nvPicPr>
          <p:cNvPr id="4" name="Picture 3">
            <a:extLst>
              <a:ext uri="{FF2B5EF4-FFF2-40B4-BE49-F238E27FC236}">
                <a16:creationId xmlns:a16="http://schemas.microsoft.com/office/drawing/2014/main" id="{1F2E6E5B-2CDC-431D-A3D7-2D8BC57888B3}"/>
              </a:ext>
            </a:extLst>
          </p:cNvPr>
          <p:cNvPicPr>
            <a:picLocks noChangeAspect="1"/>
          </p:cNvPicPr>
          <p:nvPr/>
        </p:nvPicPr>
        <p:blipFill rotWithShape="1">
          <a:blip r:embed="rId2"/>
          <a:srcRect t="-2749" r="15" b="4736"/>
          <a:stretch/>
        </p:blipFill>
        <p:spPr>
          <a:xfrm>
            <a:off x="648585" y="1138844"/>
            <a:ext cx="9893909" cy="5455594"/>
          </a:xfrm>
          <a:prstGeom prst="rect">
            <a:avLst/>
          </a:prstGeom>
        </p:spPr>
      </p:pic>
      <p:cxnSp>
        <p:nvCxnSpPr>
          <p:cNvPr id="6" name="Straight Arrow Connector 5">
            <a:extLst>
              <a:ext uri="{FF2B5EF4-FFF2-40B4-BE49-F238E27FC236}">
                <a16:creationId xmlns:a16="http://schemas.microsoft.com/office/drawing/2014/main" id="{00DDB85B-C474-4BE6-9FEB-ABFEBBCAABBB}"/>
              </a:ext>
            </a:extLst>
          </p:cNvPr>
          <p:cNvCxnSpPr/>
          <p:nvPr/>
        </p:nvCxnSpPr>
        <p:spPr>
          <a:xfrm flipH="1">
            <a:off x="3965944" y="659219"/>
            <a:ext cx="3083442" cy="4125432"/>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40936713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864B179-5647-40A9-8C6E-0D454A93B281}"/>
              </a:ext>
            </a:extLst>
          </p:cNvPr>
          <p:cNvPicPr>
            <a:picLocks noChangeAspect="1"/>
          </p:cNvPicPr>
          <p:nvPr/>
        </p:nvPicPr>
        <p:blipFill rotWithShape="1">
          <a:blip r:embed="rId2"/>
          <a:srcRect r="758" b="5677"/>
          <a:stretch/>
        </p:blipFill>
        <p:spPr>
          <a:xfrm>
            <a:off x="1158948" y="1206795"/>
            <a:ext cx="10158097" cy="5430673"/>
          </a:xfrm>
          <a:prstGeom prst="rect">
            <a:avLst/>
          </a:prstGeom>
        </p:spPr>
      </p:pic>
      <p:sp>
        <p:nvSpPr>
          <p:cNvPr id="4" name="TextBox 3">
            <a:extLst>
              <a:ext uri="{FF2B5EF4-FFF2-40B4-BE49-F238E27FC236}">
                <a16:creationId xmlns:a16="http://schemas.microsoft.com/office/drawing/2014/main" id="{2A5C2EDE-702A-4688-801F-2623E69218BD}"/>
              </a:ext>
            </a:extLst>
          </p:cNvPr>
          <p:cNvSpPr txBox="1"/>
          <p:nvPr/>
        </p:nvSpPr>
        <p:spPr>
          <a:xfrm>
            <a:off x="446567" y="404037"/>
            <a:ext cx="11227982" cy="369332"/>
          </a:xfrm>
          <a:prstGeom prst="rect">
            <a:avLst/>
          </a:prstGeom>
          <a:noFill/>
        </p:spPr>
        <p:txBody>
          <a:bodyPr wrap="square" rtlCol="0">
            <a:spAutoFit/>
          </a:bodyPr>
          <a:lstStyle/>
          <a:p>
            <a:r>
              <a:rPr lang="en-US" dirty="0"/>
              <a:t>In Format window on Axis tab , you can change Font, Size, Bold, color,… of title and then you can close format window.</a:t>
            </a:r>
          </a:p>
        </p:txBody>
      </p:sp>
      <p:cxnSp>
        <p:nvCxnSpPr>
          <p:cNvPr id="6" name="Straight Arrow Connector 5">
            <a:extLst>
              <a:ext uri="{FF2B5EF4-FFF2-40B4-BE49-F238E27FC236}">
                <a16:creationId xmlns:a16="http://schemas.microsoft.com/office/drawing/2014/main" id="{9773F816-1D74-4DA5-BF36-3C13EBE60C91}"/>
              </a:ext>
            </a:extLst>
          </p:cNvPr>
          <p:cNvCxnSpPr/>
          <p:nvPr/>
        </p:nvCxnSpPr>
        <p:spPr>
          <a:xfrm flipH="1">
            <a:off x="2392326" y="648586"/>
            <a:ext cx="2785730" cy="2052084"/>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8" name="Straight Arrow Connector 7">
            <a:extLst>
              <a:ext uri="{FF2B5EF4-FFF2-40B4-BE49-F238E27FC236}">
                <a16:creationId xmlns:a16="http://schemas.microsoft.com/office/drawing/2014/main" id="{5B5C0BD1-FD25-4863-B533-347067287E98}"/>
              </a:ext>
            </a:extLst>
          </p:cNvPr>
          <p:cNvCxnSpPr/>
          <p:nvPr/>
        </p:nvCxnSpPr>
        <p:spPr>
          <a:xfrm>
            <a:off x="1297172" y="797442"/>
            <a:ext cx="127591" cy="1052623"/>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0" name="Straight Arrow Connector 9">
            <a:extLst>
              <a:ext uri="{FF2B5EF4-FFF2-40B4-BE49-F238E27FC236}">
                <a16:creationId xmlns:a16="http://schemas.microsoft.com/office/drawing/2014/main" id="{5420C354-676E-423A-A67E-72CA8BB36AEF}"/>
              </a:ext>
            </a:extLst>
          </p:cNvPr>
          <p:cNvCxnSpPr/>
          <p:nvPr/>
        </p:nvCxnSpPr>
        <p:spPr>
          <a:xfrm flipH="1">
            <a:off x="1382233" y="659219"/>
            <a:ext cx="1850065" cy="1616148"/>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2" name="Straight Arrow Connector 11">
            <a:extLst>
              <a:ext uri="{FF2B5EF4-FFF2-40B4-BE49-F238E27FC236}">
                <a16:creationId xmlns:a16="http://schemas.microsoft.com/office/drawing/2014/main" id="{D1F621D5-0318-4DCD-B733-716D6B548946}"/>
              </a:ext>
            </a:extLst>
          </p:cNvPr>
          <p:cNvCxnSpPr>
            <a:cxnSpLocks/>
            <a:stCxn id="4" idx="2"/>
          </p:cNvCxnSpPr>
          <p:nvPr/>
        </p:nvCxnSpPr>
        <p:spPr>
          <a:xfrm flipH="1">
            <a:off x="1998922" y="773369"/>
            <a:ext cx="4061636" cy="2235645"/>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5" name="Straight Arrow Connector 14">
            <a:extLst>
              <a:ext uri="{FF2B5EF4-FFF2-40B4-BE49-F238E27FC236}">
                <a16:creationId xmlns:a16="http://schemas.microsoft.com/office/drawing/2014/main" id="{BFD755A2-EB4D-4FD5-BEA9-120FBD4E8968}"/>
              </a:ext>
            </a:extLst>
          </p:cNvPr>
          <p:cNvCxnSpPr/>
          <p:nvPr/>
        </p:nvCxnSpPr>
        <p:spPr>
          <a:xfrm flipH="1">
            <a:off x="2509284" y="712381"/>
            <a:ext cx="8580474" cy="1190847"/>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11" name="TextBox 10">
            <a:extLst>
              <a:ext uri="{FF2B5EF4-FFF2-40B4-BE49-F238E27FC236}">
                <a16:creationId xmlns:a16="http://schemas.microsoft.com/office/drawing/2014/main" id="{AD8CD09B-D1C0-4B8E-985E-55ED298FB2DD}"/>
              </a:ext>
            </a:extLst>
          </p:cNvPr>
          <p:cNvSpPr txBox="1"/>
          <p:nvPr/>
        </p:nvSpPr>
        <p:spPr>
          <a:xfrm>
            <a:off x="508000" y="0"/>
            <a:ext cx="9809018" cy="369332"/>
          </a:xfrm>
          <a:prstGeom prst="rect">
            <a:avLst/>
          </a:prstGeom>
          <a:noFill/>
        </p:spPr>
        <p:txBody>
          <a:bodyPr wrap="square">
            <a:spAutoFit/>
          </a:bodyPr>
          <a:lstStyle/>
          <a:p>
            <a:r>
              <a:rPr lang="en-US" dirty="0"/>
              <a:t>For changing size and font of axis NUMBERS R.C.  on  it and select Format then </a:t>
            </a:r>
          </a:p>
        </p:txBody>
      </p:sp>
    </p:spTree>
    <p:extLst>
      <p:ext uri="{BB962C8B-B14F-4D97-AF65-F5344CB8AC3E}">
        <p14:creationId xmlns:p14="http://schemas.microsoft.com/office/powerpoint/2010/main" val="5695724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F08411-1557-4ADA-AC4E-C09624936B9D}"/>
              </a:ext>
            </a:extLst>
          </p:cNvPr>
          <p:cNvSpPr>
            <a:spLocks noGrp="1"/>
          </p:cNvSpPr>
          <p:nvPr>
            <p:ph type="title"/>
          </p:nvPr>
        </p:nvSpPr>
        <p:spPr/>
        <p:txBody>
          <a:bodyPr/>
          <a:lstStyle/>
          <a:p>
            <a:pPr algn="ctr"/>
            <a:r>
              <a:rPr lang="en-US" b="0" i="0" dirty="0">
                <a:solidFill>
                  <a:srgbClr val="333333"/>
                </a:solidFill>
                <a:effectLst/>
                <a:latin typeface="Benton Sans Book"/>
              </a:rPr>
              <a:t>Find key insights</a:t>
            </a:r>
            <a:br>
              <a:rPr lang="en-US" b="0" i="0" dirty="0">
                <a:solidFill>
                  <a:srgbClr val="333333"/>
                </a:solidFill>
                <a:effectLst/>
                <a:latin typeface="Benton Sans Book"/>
              </a:rPr>
            </a:br>
            <a:endParaRPr lang="en-US" dirty="0"/>
          </a:p>
        </p:txBody>
      </p:sp>
      <p:sp>
        <p:nvSpPr>
          <p:cNvPr id="4" name="TextBox 3">
            <a:extLst>
              <a:ext uri="{FF2B5EF4-FFF2-40B4-BE49-F238E27FC236}">
                <a16:creationId xmlns:a16="http://schemas.microsoft.com/office/drawing/2014/main" id="{3A2761F8-8A66-42BD-9736-A46B5084E385}"/>
              </a:ext>
            </a:extLst>
          </p:cNvPr>
          <p:cNvSpPr txBox="1"/>
          <p:nvPr/>
        </p:nvSpPr>
        <p:spPr>
          <a:xfrm>
            <a:off x="108623" y="1027906"/>
            <a:ext cx="11733971" cy="1477328"/>
          </a:xfrm>
          <a:prstGeom prst="rect">
            <a:avLst/>
          </a:prstGeom>
          <a:noFill/>
        </p:spPr>
        <p:txBody>
          <a:bodyPr wrap="square">
            <a:spAutoFit/>
          </a:bodyPr>
          <a:lstStyle/>
          <a:p>
            <a:pPr algn="l"/>
            <a:r>
              <a:rPr lang="en-US" b="0" i="0" dirty="0">
                <a:solidFill>
                  <a:srgbClr val="333333"/>
                </a:solidFill>
                <a:effectLst/>
                <a:latin typeface="Merriweather"/>
              </a:rPr>
              <a:t>Looking at your view, you saw that you definitely had some unprofitable products, but now you want to see if these products have been unprofitable year over year.(later we want to check if these products have been unprofitable for all states or just for some of them to figure out should we discontinue sailing these products all over the US or just in some states)</a:t>
            </a:r>
          </a:p>
          <a:p>
            <a:pPr algn="l"/>
            <a:r>
              <a:rPr lang="en-US" b="0" i="0" dirty="0">
                <a:solidFill>
                  <a:srgbClr val="333333"/>
                </a:solidFill>
                <a:effectLst/>
                <a:latin typeface="Merriweather"/>
              </a:rPr>
              <a:t>Time to use your filters to take a closer look</a:t>
            </a:r>
          </a:p>
        </p:txBody>
      </p:sp>
      <p:sp>
        <p:nvSpPr>
          <p:cNvPr id="5" name="TextBox 4">
            <a:extLst>
              <a:ext uri="{FF2B5EF4-FFF2-40B4-BE49-F238E27FC236}">
                <a16:creationId xmlns:a16="http://schemas.microsoft.com/office/drawing/2014/main" id="{232E4163-1AA5-489C-93E1-DDA769487D16}"/>
              </a:ext>
            </a:extLst>
          </p:cNvPr>
          <p:cNvSpPr txBox="1"/>
          <p:nvPr/>
        </p:nvSpPr>
        <p:spPr>
          <a:xfrm>
            <a:off x="108624" y="25998"/>
            <a:ext cx="346364" cy="400110"/>
          </a:xfrm>
          <a:prstGeom prst="rect">
            <a:avLst/>
          </a:prstGeom>
          <a:noFill/>
        </p:spPr>
        <p:txBody>
          <a:bodyPr wrap="square" rtlCol="0">
            <a:spAutoFit/>
          </a:bodyPr>
          <a:lstStyle/>
          <a:p>
            <a:r>
              <a:rPr lang="en-US" sz="2000" b="1" dirty="0">
                <a:solidFill>
                  <a:srgbClr val="FF0000"/>
                </a:solidFill>
              </a:rPr>
              <a:t>T</a:t>
            </a:r>
          </a:p>
        </p:txBody>
      </p:sp>
      <p:sp>
        <p:nvSpPr>
          <p:cNvPr id="3" name="Rectangle 2">
            <a:extLst>
              <a:ext uri="{FF2B5EF4-FFF2-40B4-BE49-F238E27FC236}">
                <a16:creationId xmlns:a16="http://schemas.microsoft.com/office/drawing/2014/main" id="{FF1F1085-F9D2-90E9-9B63-962E4B9DEB54}"/>
              </a:ext>
            </a:extLst>
          </p:cNvPr>
          <p:cNvSpPr/>
          <p:nvPr/>
        </p:nvSpPr>
        <p:spPr>
          <a:xfrm>
            <a:off x="765110" y="3284376"/>
            <a:ext cx="9545217" cy="28178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Note: for this course, I just focus on the south, but in real work, you should better find profit for each product in each city and recommend to stop selling negative profitable product based on each city</a:t>
            </a:r>
          </a:p>
        </p:txBody>
      </p:sp>
    </p:spTree>
    <p:extLst>
      <p:ext uri="{BB962C8B-B14F-4D97-AF65-F5344CB8AC3E}">
        <p14:creationId xmlns:p14="http://schemas.microsoft.com/office/powerpoint/2010/main" val="25213307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169B20-814C-46CF-B47A-3D1AC0998A01}"/>
              </a:ext>
            </a:extLst>
          </p:cNvPr>
          <p:cNvPicPr>
            <a:picLocks noChangeAspect="1"/>
          </p:cNvPicPr>
          <p:nvPr/>
        </p:nvPicPr>
        <p:blipFill rotWithShape="1">
          <a:blip r:embed="rId2"/>
          <a:srcRect l="494" t="8426" b="9010"/>
          <a:stretch/>
        </p:blipFill>
        <p:spPr>
          <a:xfrm>
            <a:off x="372139" y="1026674"/>
            <a:ext cx="11174429" cy="5215453"/>
          </a:xfrm>
          <a:prstGeom prst="rect">
            <a:avLst/>
          </a:prstGeom>
        </p:spPr>
      </p:pic>
      <p:sp>
        <p:nvSpPr>
          <p:cNvPr id="4" name="TextBox 3">
            <a:extLst>
              <a:ext uri="{FF2B5EF4-FFF2-40B4-BE49-F238E27FC236}">
                <a16:creationId xmlns:a16="http://schemas.microsoft.com/office/drawing/2014/main" id="{A69FB7BF-CBDA-4CEB-9358-1532BF39F713}"/>
              </a:ext>
            </a:extLst>
          </p:cNvPr>
          <p:cNvSpPr txBox="1"/>
          <p:nvPr/>
        </p:nvSpPr>
        <p:spPr>
          <a:xfrm>
            <a:off x="319537" y="0"/>
            <a:ext cx="11153671" cy="1200329"/>
          </a:xfrm>
          <a:prstGeom prst="rect">
            <a:avLst/>
          </a:prstGeom>
          <a:noFill/>
        </p:spPr>
        <p:txBody>
          <a:bodyPr wrap="square" rtlCol="0">
            <a:spAutoFit/>
          </a:bodyPr>
          <a:lstStyle/>
          <a:p>
            <a:r>
              <a:rPr lang="en-US" dirty="0"/>
              <a:t>For continue this project delete sheet 2 and continue with sheet 1</a:t>
            </a:r>
          </a:p>
          <a:p>
            <a:r>
              <a:rPr lang="en-US" dirty="0"/>
              <a:t>You can drag and drop profit to Label in Marks card and select Bookcases, Machines and Tables , because we can see we have negative profit for them . We should continue our investigation to figure out this negative profit happened in all regions and all states or not. </a:t>
            </a:r>
          </a:p>
        </p:txBody>
      </p:sp>
      <p:cxnSp>
        <p:nvCxnSpPr>
          <p:cNvPr id="6" name="Straight Arrow Connector 5">
            <a:extLst>
              <a:ext uri="{FF2B5EF4-FFF2-40B4-BE49-F238E27FC236}">
                <a16:creationId xmlns:a16="http://schemas.microsoft.com/office/drawing/2014/main" id="{CAE5FB29-16CD-40BD-AD38-D647E86704F1}"/>
              </a:ext>
            </a:extLst>
          </p:cNvPr>
          <p:cNvCxnSpPr>
            <a:cxnSpLocks/>
          </p:cNvCxnSpPr>
          <p:nvPr/>
        </p:nvCxnSpPr>
        <p:spPr>
          <a:xfrm flipV="1">
            <a:off x="1055077" y="2923953"/>
            <a:ext cx="1751918" cy="189925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453C43B9-318F-42BC-99FA-D43B7F38C773}"/>
              </a:ext>
            </a:extLst>
          </p:cNvPr>
          <p:cNvSpPr txBox="1"/>
          <p:nvPr/>
        </p:nvSpPr>
        <p:spPr>
          <a:xfrm>
            <a:off x="424543" y="6331690"/>
            <a:ext cx="6214904" cy="369332"/>
          </a:xfrm>
          <a:prstGeom prst="rect">
            <a:avLst/>
          </a:prstGeom>
          <a:noFill/>
        </p:spPr>
        <p:txBody>
          <a:bodyPr wrap="square">
            <a:spAutoFit/>
          </a:bodyPr>
          <a:lstStyle/>
          <a:p>
            <a:r>
              <a:rPr lang="en-US" dirty="0"/>
              <a:t>Please undo this step to follow following slides</a:t>
            </a:r>
          </a:p>
        </p:txBody>
      </p:sp>
    </p:spTree>
    <p:extLst>
      <p:ext uri="{BB962C8B-B14F-4D97-AF65-F5344CB8AC3E}">
        <p14:creationId xmlns:p14="http://schemas.microsoft.com/office/powerpoint/2010/main" val="6433443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9CE5A4C-BDAF-4D36-A363-91E577FA5FA3}"/>
              </a:ext>
            </a:extLst>
          </p:cNvPr>
          <p:cNvSpPr txBox="1"/>
          <p:nvPr/>
        </p:nvSpPr>
        <p:spPr>
          <a:xfrm>
            <a:off x="694163" y="234165"/>
            <a:ext cx="9453446" cy="1477328"/>
          </a:xfrm>
          <a:prstGeom prst="rect">
            <a:avLst/>
          </a:prstGeom>
          <a:noFill/>
        </p:spPr>
        <p:txBody>
          <a:bodyPr wrap="square">
            <a:spAutoFit/>
          </a:bodyPr>
          <a:lstStyle/>
          <a:p>
            <a:pPr algn="l"/>
            <a:r>
              <a:rPr lang="en-US" b="0" i="0" dirty="0">
                <a:solidFill>
                  <a:srgbClr val="333333"/>
                </a:solidFill>
                <a:effectLst/>
                <a:latin typeface="Merriweather"/>
              </a:rPr>
              <a:t>break up your view by region:</a:t>
            </a:r>
          </a:p>
          <a:p>
            <a:pPr algn="l"/>
            <a:r>
              <a:rPr lang="en-US" dirty="0">
                <a:solidFill>
                  <a:srgbClr val="333333"/>
                </a:solidFill>
                <a:latin typeface="Merriweather"/>
              </a:rPr>
              <a:t>2</a:t>
            </a:r>
            <a:r>
              <a:rPr lang="en-US" b="0" i="0" dirty="0">
                <a:solidFill>
                  <a:srgbClr val="333333"/>
                </a:solidFill>
                <a:effectLst/>
                <a:latin typeface="Merriweather"/>
              </a:rPr>
              <a:t>.Select </a:t>
            </a:r>
            <a:r>
              <a:rPr lang="en-US" b="1" i="0" dirty="0">
                <a:solidFill>
                  <a:srgbClr val="333333"/>
                </a:solidFill>
                <a:effectLst/>
                <a:latin typeface="Merriweather"/>
              </a:rPr>
              <a:t>All</a:t>
            </a:r>
            <a:r>
              <a:rPr lang="en-US" b="0" i="0" dirty="0">
                <a:solidFill>
                  <a:srgbClr val="333333"/>
                </a:solidFill>
                <a:effectLst/>
                <a:latin typeface="Merriweather"/>
              </a:rPr>
              <a:t> in the </a:t>
            </a:r>
            <a:r>
              <a:rPr lang="en-US" b="1" i="0" dirty="0">
                <a:solidFill>
                  <a:srgbClr val="333333"/>
                </a:solidFill>
                <a:effectLst/>
                <a:latin typeface="Merriweather"/>
              </a:rPr>
              <a:t>Sub-Category</a:t>
            </a:r>
            <a:r>
              <a:rPr lang="en-US" b="0" i="0" dirty="0">
                <a:solidFill>
                  <a:srgbClr val="333333"/>
                </a:solidFill>
                <a:effectLst/>
                <a:latin typeface="Merriweather"/>
              </a:rPr>
              <a:t> filter card to show all sub-categories again.</a:t>
            </a:r>
          </a:p>
          <a:p>
            <a:pPr algn="l"/>
            <a:r>
              <a:rPr lang="en-US" dirty="0">
                <a:solidFill>
                  <a:srgbClr val="333333"/>
                </a:solidFill>
                <a:latin typeface="Merriweather"/>
              </a:rPr>
              <a:t>3</a:t>
            </a:r>
            <a:r>
              <a:rPr lang="en-US" b="0" i="0" dirty="0">
                <a:solidFill>
                  <a:srgbClr val="333333"/>
                </a:solidFill>
                <a:effectLst/>
                <a:latin typeface="Merriweather"/>
              </a:rPr>
              <a:t>.From the Data pane, drag </a:t>
            </a:r>
            <a:r>
              <a:rPr lang="en-US" b="1" i="0" dirty="0">
                <a:solidFill>
                  <a:srgbClr val="333333"/>
                </a:solidFill>
                <a:effectLst/>
                <a:latin typeface="Merriweather"/>
              </a:rPr>
              <a:t>Region</a:t>
            </a:r>
            <a:r>
              <a:rPr lang="en-US" b="0" i="0" dirty="0">
                <a:solidFill>
                  <a:srgbClr val="333333"/>
                </a:solidFill>
                <a:effectLst/>
                <a:latin typeface="Merriweather"/>
              </a:rPr>
              <a:t> to the </a:t>
            </a:r>
            <a:r>
              <a:rPr lang="en-US" b="1" i="0" dirty="0">
                <a:solidFill>
                  <a:srgbClr val="333333"/>
                </a:solidFill>
                <a:effectLst/>
                <a:latin typeface="Merriweather"/>
              </a:rPr>
              <a:t>Rows</a:t>
            </a:r>
            <a:r>
              <a:rPr lang="en-US" b="0" i="0" dirty="0">
                <a:solidFill>
                  <a:srgbClr val="333333"/>
                </a:solidFill>
                <a:effectLst/>
                <a:latin typeface="Merriweather"/>
              </a:rPr>
              <a:t> shelf (Row names) and place it to the left of Sum(Sales).</a:t>
            </a:r>
          </a:p>
          <a:p>
            <a:pPr algn="l"/>
            <a:r>
              <a:rPr lang="en-US" b="0" i="0" dirty="0">
                <a:solidFill>
                  <a:srgbClr val="333333"/>
                </a:solidFill>
                <a:effectLst/>
                <a:latin typeface="Merriweather"/>
              </a:rPr>
              <a:t>Tableau creates a view with multiple axes broken down by region.</a:t>
            </a:r>
          </a:p>
        </p:txBody>
      </p:sp>
      <p:sp>
        <p:nvSpPr>
          <p:cNvPr id="4" name="TextBox 3">
            <a:extLst>
              <a:ext uri="{FF2B5EF4-FFF2-40B4-BE49-F238E27FC236}">
                <a16:creationId xmlns:a16="http://schemas.microsoft.com/office/drawing/2014/main" id="{3B8CCB0E-7379-43E0-A05B-6E0CEF9F589D}"/>
              </a:ext>
            </a:extLst>
          </p:cNvPr>
          <p:cNvSpPr txBox="1"/>
          <p:nvPr/>
        </p:nvSpPr>
        <p:spPr>
          <a:xfrm>
            <a:off x="108624" y="25998"/>
            <a:ext cx="346364" cy="400110"/>
          </a:xfrm>
          <a:prstGeom prst="rect">
            <a:avLst/>
          </a:prstGeom>
          <a:noFill/>
        </p:spPr>
        <p:txBody>
          <a:bodyPr wrap="square" rtlCol="0">
            <a:spAutoFit/>
          </a:bodyPr>
          <a:lstStyle/>
          <a:p>
            <a:r>
              <a:rPr lang="en-US" sz="2000" b="1" dirty="0">
                <a:solidFill>
                  <a:srgbClr val="FF0000"/>
                </a:solidFill>
              </a:rPr>
              <a:t>T</a:t>
            </a:r>
          </a:p>
        </p:txBody>
      </p:sp>
      <p:pic>
        <p:nvPicPr>
          <p:cNvPr id="6" name="Picture 5">
            <a:extLst>
              <a:ext uri="{FF2B5EF4-FFF2-40B4-BE49-F238E27FC236}">
                <a16:creationId xmlns:a16="http://schemas.microsoft.com/office/drawing/2014/main" id="{B6B68313-0F04-4B96-8533-651F5DED81E2}"/>
              </a:ext>
            </a:extLst>
          </p:cNvPr>
          <p:cNvPicPr>
            <a:picLocks noChangeAspect="1"/>
          </p:cNvPicPr>
          <p:nvPr/>
        </p:nvPicPr>
        <p:blipFill>
          <a:blip r:embed="rId2"/>
          <a:stretch>
            <a:fillRect/>
          </a:stretch>
        </p:blipFill>
        <p:spPr>
          <a:xfrm>
            <a:off x="108624" y="2442777"/>
            <a:ext cx="10285660" cy="4666047"/>
          </a:xfrm>
          <a:prstGeom prst="rect">
            <a:avLst/>
          </a:prstGeom>
        </p:spPr>
      </p:pic>
      <p:cxnSp>
        <p:nvCxnSpPr>
          <p:cNvPr id="8" name="Connector: Curved 7">
            <a:extLst>
              <a:ext uri="{FF2B5EF4-FFF2-40B4-BE49-F238E27FC236}">
                <a16:creationId xmlns:a16="http://schemas.microsoft.com/office/drawing/2014/main" id="{DB2B5615-B49D-4839-BC90-66EF51E96B3B}"/>
              </a:ext>
            </a:extLst>
          </p:cNvPr>
          <p:cNvCxnSpPr/>
          <p:nvPr/>
        </p:nvCxnSpPr>
        <p:spPr>
          <a:xfrm flipV="1">
            <a:off x="802888" y="1940312"/>
            <a:ext cx="3021980" cy="2375210"/>
          </a:xfrm>
          <a:prstGeom prst="curvedConnector3">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3B3533E0-C298-4561-A818-1DDF43A9B33C}"/>
              </a:ext>
            </a:extLst>
          </p:cNvPr>
          <p:cNvPicPr>
            <a:picLocks noChangeAspect="1"/>
          </p:cNvPicPr>
          <p:nvPr/>
        </p:nvPicPr>
        <p:blipFill rotWithShape="1">
          <a:blip r:embed="rId3"/>
          <a:srcRect l="-1640" t="4453"/>
          <a:stretch/>
        </p:blipFill>
        <p:spPr>
          <a:xfrm>
            <a:off x="108624" y="1803861"/>
            <a:ext cx="10727301" cy="5446481"/>
          </a:xfrm>
          <a:prstGeom prst="rect">
            <a:avLst/>
          </a:prstGeom>
        </p:spPr>
      </p:pic>
      <p:cxnSp>
        <p:nvCxnSpPr>
          <p:cNvPr id="11" name="Straight Arrow Connector 10">
            <a:extLst>
              <a:ext uri="{FF2B5EF4-FFF2-40B4-BE49-F238E27FC236}">
                <a16:creationId xmlns:a16="http://schemas.microsoft.com/office/drawing/2014/main" id="{D129190D-7D03-4A7F-83AE-1198AA4B09B5}"/>
              </a:ext>
            </a:extLst>
          </p:cNvPr>
          <p:cNvCxnSpPr>
            <a:cxnSpLocks/>
          </p:cNvCxnSpPr>
          <p:nvPr/>
        </p:nvCxnSpPr>
        <p:spPr>
          <a:xfrm>
            <a:off x="7858424" y="773893"/>
            <a:ext cx="1958816" cy="199945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0E49E53E-FFBE-4AEE-AB69-743A057C40FC}"/>
              </a:ext>
            </a:extLst>
          </p:cNvPr>
          <p:cNvCxnSpPr/>
          <p:nvPr/>
        </p:nvCxnSpPr>
        <p:spPr>
          <a:xfrm flipV="1">
            <a:off x="1125415" y="2442777"/>
            <a:ext cx="3024554" cy="111433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274713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25352D4-62F0-44DF-85A0-67BA5CBC2E7E}"/>
              </a:ext>
            </a:extLst>
          </p:cNvPr>
          <p:cNvSpPr txBox="1"/>
          <p:nvPr/>
        </p:nvSpPr>
        <p:spPr>
          <a:xfrm>
            <a:off x="582650" y="85636"/>
            <a:ext cx="10825047" cy="1200329"/>
          </a:xfrm>
          <a:prstGeom prst="rect">
            <a:avLst/>
          </a:prstGeom>
          <a:noFill/>
        </p:spPr>
        <p:txBody>
          <a:bodyPr wrap="square">
            <a:spAutoFit/>
          </a:bodyPr>
          <a:lstStyle/>
          <a:p>
            <a:r>
              <a:rPr lang="en-US" b="0" i="0" dirty="0">
                <a:solidFill>
                  <a:srgbClr val="333333"/>
                </a:solidFill>
                <a:effectLst/>
                <a:latin typeface="Merriweather"/>
              </a:rPr>
              <a:t>Now you see sales and profitability by product for each region. Now you can compare Tables, Bookcases, and Machines in regions.  In the view, in the </a:t>
            </a:r>
            <a:r>
              <a:rPr lang="en-US" b="1" i="0" dirty="0">
                <a:solidFill>
                  <a:srgbClr val="333333"/>
                </a:solidFill>
                <a:effectLst/>
                <a:latin typeface="Merriweather"/>
              </a:rPr>
              <a:t>Sub-Category</a:t>
            </a:r>
            <a:r>
              <a:rPr lang="en-US" b="0" i="0" dirty="0">
                <a:solidFill>
                  <a:srgbClr val="333333"/>
                </a:solidFill>
                <a:effectLst/>
                <a:latin typeface="Merriweather"/>
              </a:rPr>
              <a:t> filter card, clear all of the check boxes except </a:t>
            </a:r>
            <a:r>
              <a:rPr lang="en-US" b="1" i="0" dirty="0">
                <a:solidFill>
                  <a:srgbClr val="333333"/>
                </a:solidFill>
                <a:effectLst/>
                <a:latin typeface="Merriweather"/>
              </a:rPr>
              <a:t> Machines.</a:t>
            </a:r>
            <a:r>
              <a:rPr lang="en-US" b="0" i="0" dirty="0">
                <a:solidFill>
                  <a:srgbClr val="333333"/>
                </a:solidFill>
                <a:effectLst/>
                <a:latin typeface="Merriweather"/>
              </a:rPr>
              <a:t> By adding region to the view, you notice that machines in the South are reporting a higher negative profit overall than in your other regions. You've discovered a hidden insight! </a:t>
            </a:r>
            <a:endParaRPr lang="en-US" dirty="0"/>
          </a:p>
        </p:txBody>
      </p:sp>
      <p:sp>
        <p:nvSpPr>
          <p:cNvPr id="6" name="TextBox 5">
            <a:extLst>
              <a:ext uri="{FF2B5EF4-FFF2-40B4-BE49-F238E27FC236}">
                <a16:creationId xmlns:a16="http://schemas.microsoft.com/office/drawing/2014/main" id="{2859ACA9-6CC8-409B-AEFE-695102078E1E}"/>
              </a:ext>
            </a:extLst>
          </p:cNvPr>
          <p:cNvSpPr txBox="1"/>
          <p:nvPr/>
        </p:nvSpPr>
        <p:spPr>
          <a:xfrm>
            <a:off x="108624" y="25998"/>
            <a:ext cx="346364" cy="400110"/>
          </a:xfrm>
          <a:prstGeom prst="rect">
            <a:avLst/>
          </a:prstGeom>
          <a:noFill/>
        </p:spPr>
        <p:txBody>
          <a:bodyPr wrap="square" rtlCol="0">
            <a:spAutoFit/>
          </a:bodyPr>
          <a:lstStyle/>
          <a:p>
            <a:r>
              <a:rPr lang="en-US" sz="2000" b="1" dirty="0">
                <a:solidFill>
                  <a:srgbClr val="FF0000"/>
                </a:solidFill>
              </a:rPr>
              <a:t>T</a:t>
            </a:r>
          </a:p>
        </p:txBody>
      </p:sp>
      <p:sp>
        <p:nvSpPr>
          <p:cNvPr id="2" name="TextBox 1">
            <a:extLst>
              <a:ext uri="{FF2B5EF4-FFF2-40B4-BE49-F238E27FC236}">
                <a16:creationId xmlns:a16="http://schemas.microsoft.com/office/drawing/2014/main" id="{D27D4D4D-EE52-42A2-9DC7-DF0DCBF6DB5C}"/>
              </a:ext>
            </a:extLst>
          </p:cNvPr>
          <p:cNvSpPr txBox="1"/>
          <p:nvPr/>
        </p:nvSpPr>
        <p:spPr>
          <a:xfrm>
            <a:off x="1145513" y="6390752"/>
            <a:ext cx="9244483" cy="369332"/>
          </a:xfrm>
          <a:prstGeom prst="rect">
            <a:avLst/>
          </a:prstGeom>
          <a:noFill/>
        </p:spPr>
        <p:txBody>
          <a:bodyPr wrap="square" rtlCol="0">
            <a:spAutoFit/>
          </a:bodyPr>
          <a:lstStyle/>
          <a:p>
            <a:r>
              <a:rPr lang="en-US" dirty="0"/>
              <a:t>If you want to compare them better, you can bring profit to label</a:t>
            </a:r>
          </a:p>
        </p:txBody>
      </p:sp>
      <p:pic>
        <p:nvPicPr>
          <p:cNvPr id="7" name="Picture 6">
            <a:extLst>
              <a:ext uri="{FF2B5EF4-FFF2-40B4-BE49-F238E27FC236}">
                <a16:creationId xmlns:a16="http://schemas.microsoft.com/office/drawing/2014/main" id="{F5DE9B67-5645-4F3F-A608-804451DEB80C}"/>
              </a:ext>
            </a:extLst>
          </p:cNvPr>
          <p:cNvPicPr>
            <a:picLocks noChangeAspect="1"/>
          </p:cNvPicPr>
          <p:nvPr/>
        </p:nvPicPr>
        <p:blipFill>
          <a:blip r:embed="rId2"/>
          <a:stretch>
            <a:fillRect/>
          </a:stretch>
        </p:blipFill>
        <p:spPr>
          <a:xfrm>
            <a:off x="1421476" y="1623895"/>
            <a:ext cx="8491192" cy="4776295"/>
          </a:xfrm>
          <a:prstGeom prst="rect">
            <a:avLst/>
          </a:prstGeom>
        </p:spPr>
      </p:pic>
    </p:spTree>
    <p:extLst>
      <p:ext uri="{BB962C8B-B14F-4D97-AF65-F5344CB8AC3E}">
        <p14:creationId xmlns:p14="http://schemas.microsoft.com/office/powerpoint/2010/main" val="32873034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BF0488-3B5B-4EC7-9856-78606CCA8F42}"/>
              </a:ext>
            </a:extLst>
          </p:cNvPr>
          <p:cNvSpPr>
            <a:spLocks noGrp="1"/>
          </p:cNvSpPr>
          <p:nvPr>
            <p:ph type="title"/>
          </p:nvPr>
        </p:nvSpPr>
        <p:spPr/>
        <p:txBody>
          <a:bodyPr/>
          <a:lstStyle/>
          <a:p>
            <a:pPr algn="ctr"/>
            <a:r>
              <a:rPr lang="en-US" b="0" i="0" dirty="0">
                <a:effectLst/>
                <a:latin typeface="Arial" panose="020B0604020202020204" pitchFamily="34" charset="0"/>
              </a:rPr>
              <a:t> Navigation</a:t>
            </a:r>
            <a:br>
              <a:rPr lang="en-US" b="0" i="0" dirty="0">
                <a:effectLst/>
                <a:latin typeface="Arial" panose="020B0604020202020204" pitchFamily="34" charset="0"/>
              </a:rPr>
            </a:br>
            <a:endParaRPr lang="en-US" dirty="0"/>
          </a:p>
        </p:txBody>
      </p:sp>
    </p:spTree>
    <p:extLst>
      <p:ext uri="{BB962C8B-B14F-4D97-AF65-F5344CB8AC3E}">
        <p14:creationId xmlns:p14="http://schemas.microsoft.com/office/powerpoint/2010/main" val="274159759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80BA890-5AE5-49F6-9997-83B0872C3F7E}"/>
              </a:ext>
            </a:extLst>
          </p:cNvPr>
          <p:cNvPicPr>
            <a:picLocks noChangeAspect="1"/>
          </p:cNvPicPr>
          <p:nvPr/>
        </p:nvPicPr>
        <p:blipFill rotWithShape="1">
          <a:blip r:embed="rId2"/>
          <a:srcRect l="-116" r="-715" b="11198"/>
          <a:stretch/>
        </p:blipFill>
        <p:spPr>
          <a:xfrm>
            <a:off x="106326" y="140678"/>
            <a:ext cx="12293340" cy="6090002"/>
          </a:xfrm>
          <a:prstGeom prst="rect">
            <a:avLst/>
          </a:prstGeom>
        </p:spPr>
      </p:pic>
    </p:spTree>
    <p:extLst>
      <p:ext uri="{BB962C8B-B14F-4D97-AF65-F5344CB8AC3E}">
        <p14:creationId xmlns:p14="http://schemas.microsoft.com/office/powerpoint/2010/main" val="214868787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700406F-D443-46C8-86AD-9CE5CC5A9E0D}"/>
              </a:ext>
            </a:extLst>
          </p:cNvPr>
          <p:cNvSpPr txBox="1"/>
          <p:nvPr/>
        </p:nvSpPr>
        <p:spPr>
          <a:xfrm>
            <a:off x="108624" y="25998"/>
            <a:ext cx="346364" cy="400110"/>
          </a:xfrm>
          <a:prstGeom prst="rect">
            <a:avLst/>
          </a:prstGeom>
          <a:noFill/>
        </p:spPr>
        <p:txBody>
          <a:bodyPr wrap="square" rtlCol="0">
            <a:spAutoFit/>
          </a:bodyPr>
          <a:lstStyle/>
          <a:p>
            <a:r>
              <a:rPr lang="en-US" sz="2000" b="1" dirty="0">
                <a:solidFill>
                  <a:srgbClr val="FF0000"/>
                </a:solidFill>
              </a:rPr>
              <a:t>T</a:t>
            </a:r>
          </a:p>
        </p:txBody>
      </p:sp>
      <p:sp>
        <p:nvSpPr>
          <p:cNvPr id="4" name="TextBox 3">
            <a:extLst>
              <a:ext uri="{FF2B5EF4-FFF2-40B4-BE49-F238E27FC236}">
                <a16:creationId xmlns:a16="http://schemas.microsoft.com/office/drawing/2014/main" id="{24474C3C-8832-4772-A36B-CFCB894C137C}"/>
              </a:ext>
            </a:extLst>
          </p:cNvPr>
          <p:cNvSpPr txBox="1"/>
          <p:nvPr/>
        </p:nvSpPr>
        <p:spPr>
          <a:xfrm>
            <a:off x="1006398" y="226053"/>
            <a:ext cx="10401300" cy="1754326"/>
          </a:xfrm>
          <a:prstGeom prst="rect">
            <a:avLst/>
          </a:prstGeom>
          <a:noFill/>
        </p:spPr>
        <p:txBody>
          <a:bodyPr wrap="square">
            <a:spAutoFit/>
          </a:bodyPr>
          <a:lstStyle/>
          <a:p>
            <a:pPr algn="l"/>
            <a:r>
              <a:rPr lang="en-US" b="0" i="0" dirty="0">
                <a:solidFill>
                  <a:srgbClr val="333333"/>
                </a:solidFill>
                <a:effectLst/>
                <a:latin typeface="Merriweather"/>
              </a:rPr>
              <a:t>Select </a:t>
            </a:r>
            <a:r>
              <a:rPr lang="en-US" b="1" i="0" dirty="0">
                <a:solidFill>
                  <a:srgbClr val="333333"/>
                </a:solidFill>
                <a:effectLst/>
                <a:latin typeface="Merriweather"/>
              </a:rPr>
              <a:t>All</a:t>
            </a:r>
            <a:r>
              <a:rPr lang="en-US" b="0" i="0" dirty="0">
                <a:solidFill>
                  <a:srgbClr val="333333"/>
                </a:solidFill>
                <a:effectLst/>
                <a:latin typeface="Merriweather"/>
              </a:rPr>
              <a:t> in the </a:t>
            </a:r>
            <a:r>
              <a:rPr lang="en-US" b="1" i="0" dirty="0">
                <a:solidFill>
                  <a:srgbClr val="333333"/>
                </a:solidFill>
                <a:effectLst/>
                <a:latin typeface="Merriweather"/>
              </a:rPr>
              <a:t>Sub-Category</a:t>
            </a:r>
            <a:r>
              <a:rPr lang="en-US" b="0" i="0" dirty="0">
                <a:solidFill>
                  <a:srgbClr val="333333"/>
                </a:solidFill>
                <a:effectLst/>
                <a:latin typeface="Merriweather"/>
              </a:rPr>
              <a:t> filter card (if you changed your filter) to show all sub-categories again, name the worksheet and add a title.</a:t>
            </a:r>
          </a:p>
          <a:p>
            <a:pPr algn="l">
              <a:buFont typeface="+mj-lt"/>
              <a:buAutoNum type="arabicPeriod" startAt="4"/>
            </a:pPr>
            <a:r>
              <a:rPr lang="en-US" b="0" i="0" dirty="0">
                <a:solidFill>
                  <a:srgbClr val="333333"/>
                </a:solidFill>
                <a:effectLst/>
                <a:latin typeface="Merriweather"/>
              </a:rPr>
              <a:t>At the bottom-left of the workspace, double-click </a:t>
            </a:r>
            <a:r>
              <a:rPr lang="en-US" b="1" i="0" dirty="0">
                <a:solidFill>
                  <a:srgbClr val="333333"/>
                </a:solidFill>
                <a:effectLst/>
                <a:latin typeface="Merriweather"/>
              </a:rPr>
              <a:t>Sheet 1</a:t>
            </a:r>
            <a:r>
              <a:rPr lang="en-US" b="0" i="0" dirty="0">
                <a:solidFill>
                  <a:srgbClr val="333333"/>
                </a:solidFill>
                <a:effectLst/>
                <a:latin typeface="Merriweather"/>
              </a:rPr>
              <a:t> and type </a:t>
            </a:r>
            <a:r>
              <a:rPr lang="en-US" b="1" i="0" dirty="0">
                <a:solidFill>
                  <a:srgbClr val="333333"/>
                </a:solidFill>
                <a:effectLst/>
                <a:latin typeface="Merriweather"/>
              </a:rPr>
              <a:t>Sales by Product/Region</a:t>
            </a:r>
            <a:r>
              <a:rPr lang="en-US" b="0" i="0" dirty="0">
                <a:solidFill>
                  <a:srgbClr val="333333"/>
                </a:solidFill>
                <a:effectLst/>
                <a:latin typeface="Merriweather"/>
              </a:rPr>
              <a:t>.</a:t>
            </a:r>
          </a:p>
          <a:p>
            <a:pPr algn="l">
              <a:buFont typeface="+mj-lt"/>
              <a:buAutoNum type="arabicPeriod" startAt="4"/>
            </a:pPr>
            <a:r>
              <a:rPr lang="en-US" b="0" i="0" dirty="0">
                <a:solidFill>
                  <a:srgbClr val="333333"/>
                </a:solidFill>
                <a:effectLst/>
                <a:latin typeface="Merriweather"/>
              </a:rPr>
              <a:t>You choose to focus your analysis on the South, but you don't want to lose the view you've created. In Tableau Desktop, you can duplicate your worksheet to continue where you left off.</a:t>
            </a:r>
          </a:p>
          <a:p>
            <a:pPr algn="l"/>
            <a:r>
              <a:rPr lang="en-US" b="0" i="0" dirty="0">
                <a:solidFill>
                  <a:srgbClr val="333333"/>
                </a:solidFill>
                <a:effectLst/>
                <a:latin typeface="Merriweather"/>
              </a:rPr>
              <a:t>In your workbook, right-click the </a:t>
            </a:r>
            <a:r>
              <a:rPr lang="en-US" b="1" i="0" dirty="0">
                <a:solidFill>
                  <a:srgbClr val="333333"/>
                </a:solidFill>
                <a:effectLst/>
                <a:latin typeface="Merriweather"/>
              </a:rPr>
              <a:t>Sales by Product/Region</a:t>
            </a:r>
            <a:r>
              <a:rPr lang="en-US" b="0" i="0" dirty="0">
                <a:solidFill>
                  <a:srgbClr val="333333"/>
                </a:solidFill>
                <a:effectLst/>
                <a:latin typeface="Merriweather"/>
              </a:rPr>
              <a:t> sheet and select </a:t>
            </a:r>
            <a:r>
              <a:rPr lang="en-US" b="1" i="0" dirty="0">
                <a:solidFill>
                  <a:srgbClr val="333333"/>
                </a:solidFill>
                <a:effectLst/>
                <a:latin typeface="Merriweather"/>
              </a:rPr>
              <a:t>Duplicate</a:t>
            </a:r>
            <a:r>
              <a:rPr lang="en-US" b="0" i="0" dirty="0">
                <a:solidFill>
                  <a:srgbClr val="333333"/>
                </a:solidFill>
                <a:effectLst/>
                <a:latin typeface="Merriweather"/>
              </a:rPr>
              <a:t>.</a:t>
            </a:r>
          </a:p>
        </p:txBody>
      </p:sp>
      <p:pic>
        <p:nvPicPr>
          <p:cNvPr id="6" name="Picture 5">
            <a:extLst>
              <a:ext uri="{FF2B5EF4-FFF2-40B4-BE49-F238E27FC236}">
                <a16:creationId xmlns:a16="http://schemas.microsoft.com/office/drawing/2014/main" id="{8EC875E1-110A-4E64-B967-810637950014}"/>
              </a:ext>
            </a:extLst>
          </p:cNvPr>
          <p:cNvPicPr>
            <a:picLocks noChangeAspect="1"/>
          </p:cNvPicPr>
          <p:nvPr/>
        </p:nvPicPr>
        <p:blipFill rotWithShape="1">
          <a:blip r:embed="rId2"/>
          <a:srcRect l="-1" t="44552" r="45489" b="7480"/>
          <a:stretch/>
        </p:blipFill>
        <p:spPr>
          <a:xfrm>
            <a:off x="1616927" y="2709746"/>
            <a:ext cx="6646127" cy="3289610"/>
          </a:xfrm>
          <a:prstGeom prst="rect">
            <a:avLst/>
          </a:prstGeom>
        </p:spPr>
      </p:pic>
      <p:cxnSp>
        <p:nvCxnSpPr>
          <p:cNvPr id="8" name="Straight Arrow Connector 7">
            <a:extLst>
              <a:ext uri="{FF2B5EF4-FFF2-40B4-BE49-F238E27FC236}">
                <a16:creationId xmlns:a16="http://schemas.microsoft.com/office/drawing/2014/main" id="{B4EDD903-3FD8-4739-AF28-B96717ED771D}"/>
              </a:ext>
            </a:extLst>
          </p:cNvPr>
          <p:cNvCxnSpPr/>
          <p:nvPr/>
        </p:nvCxnSpPr>
        <p:spPr>
          <a:xfrm flipH="1">
            <a:off x="3300761" y="1070517"/>
            <a:ext cx="4962293" cy="479502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1CFF72E4-1949-4AF3-9E5D-D457DF55514F}"/>
              </a:ext>
            </a:extLst>
          </p:cNvPr>
          <p:cNvCxnSpPr/>
          <p:nvPr/>
        </p:nvCxnSpPr>
        <p:spPr>
          <a:xfrm flipH="1">
            <a:off x="4939990" y="1873405"/>
            <a:ext cx="3612995" cy="273204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265366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F35A59D-0855-4F25-937D-42EAD15B8F40}"/>
              </a:ext>
            </a:extLst>
          </p:cNvPr>
          <p:cNvSpPr txBox="1"/>
          <p:nvPr/>
        </p:nvSpPr>
        <p:spPr>
          <a:xfrm>
            <a:off x="108624" y="25998"/>
            <a:ext cx="346364" cy="400110"/>
          </a:xfrm>
          <a:prstGeom prst="rect">
            <a:avLst/>
          </a:prstGeom>
          <a:noFill/>
        </p:spPr>
        <p:txBody>
          <a:bodyPr wrap="square" rtlCol="0">
            <a:spAutoFit/>
          </a:bodyPr>
          <a:lstStyle/>
          <a:p>
            <a:r>
              <a:rPr lang="en-US" sz="2000" b="1" dirty="0">
                <a:solidFill>
                  <a:srgbClr val="FF0000"/>
                </a:solidFill>
              </a:rPr>
              <a:t>T</a:t>
            </a:r>
          </a:p>
        </p:txBody>
      </p:sp>
      <p:sp>
        <p:nvSpPr>
          <p:cNvPr id="4" name="TextBox 3">
            <a:extLst>
              <a:ext uri="{FF2B5EF4-FFF2-40B4-BE49-F238E27FC236}">
                <a16:creationId xmlns:a16="http://schemas.microsoft.com/office/drawing/2014/main" id="{53BF2E17-B239-4F3C-920D-89D97C10D476}"/>
              </a:ext>
            </a:extLst>
          </p:cNvPr>
          <p:cNvSpPr txBox="1"/>
          <p:nvPr/>
        </p:nvSpPr>
        <p:spPr>
          <a:xfrm>
            <a:off x="0" y="426108"/>
            <a:ext cx="3066585" cy="2862322"/>
          </a:xfrm>
          <a:prstGeom prst="rect">
            <a:avLst/>
          </a:prstGeom>
          <a:noFill/>
        </p:spPr>
        <p:txBody>
          <a:bodyPr wrap="square">
            <a:spAutoFit/>
          </a:bodyPr>
          <a:lstStyle/>
          <a:p>
            <a:pPr algn="l">
              <a:buFont typeface="+mj-lt"/>
              <a:buAutoNum type="arabicPeriod" startAt="6"/>
            </a:pPr>
            <a:r>
              <a:rPr lang="en-US" b="0" i="0" dirty="0">
                <a:solidFill>
                  <a:srgbClr val="333333"/>
                </a:solidFill>
                <a:effectLst/>
                <a:latin typeface="Merriweather"/>
              </a:rPr>
              <a:t>Rename the duplicated sheet to </a:t>
            </a:r>
            <a:r>
              <a:rPr lang="en-US" b="1" i="0" dirty="0">
                <a:solidFill>
                  <a:srgbClr val="333333"/>
                </a:solidFill>
                <a:effectLst/>
                <a:latin typeface="Merriweather"/>
              </a:rPr>
              <a:t>Sales in the South</a:t>
            </a:r>
            <a:r>
              <a:rPr lang="en-US" b="0" i="0" dirty="0">
                <a:solidFill>
                  <a:srgbClr val="333333"/>
                </a:solidFill>
                <a:effectLst/>
                <a:latin typeface="Merriweather"/>
              </a:rPr>
              <a:t>.</a:t>
            </a:r>
          </a:p>
          <a:p>
            <a:pPr algn="l">
              <a:buFont typeface="+mj-lt"/>
              <a:buAutoNum type="arabicPeriod" startAt="7"/>
            </a:pPr>
            <a:r>
              <a:rPr lang="en-US" b="0" i="0" dirty="0">
                <a:solidFill>
                  <a:srgbClr val="333333"/>
                </a:solidFill>
                <a:effectLst/>
                <a:latin typeface="Merriweather"/>
              </a:rPr>
              <a:t>In your new worksheet, from the Data pane, drag </a:t>
            </a:r>
            <a:r>
              <a:rPr lang="en-US" b="1" i="0" dirty="0">
                <a:solidFill>
                  <a:srgbClr val="333333"/>
                </a:solidFill>
                <a:effectLst/>
                <a:latin typeface="Merriweather"/>
              </a:rPr>
              <a:t>Region</a:t>
            </a:r>
            <a:r>
              <a:rPr lang="en-US" b="0" i="0" dirty="0">
                <a:solidFill>
                  <a:srgbClr val="333333"/>
                </a:solidFill>
                <a:effectLst/>
                <a:latin typeface="Merriweather"/>
              </a:rPr>
              <a:t> to the </a:t>
            </a:r>
            <a:r>
              <a:rPr lang="en-US" b="1" i="0" dirty="0">
                <a:solidFill>
                  <a:srgbClr val="333333"/>
                </a:solidFill>
                <a:effectLst/>
                <a:latin typeface="Merriweather"/>
              </a:rPr>
              <a:t>Filters</a:t>
            </a:r>
            <a:r>
              <a:rPr lang="en-US" b="0" i="0" dirty="0">
                <a:solidFill>
                  <a:srgbClr val="333333"/>
                </a:solidFill>
                <a:effectLst/>
                <a:latin typeface="Merriweather"/>
              </a:rPr>
              <a:t> shelf to add it as a filter in the view.</a:t>
            </a:r>
          </a:p>
          <a:p>
            <a:pPr algn="l">
              <a:buFont typeface="+mj-lt"/>
              <a:buAutoNum type="arabicPeriod" startAt="8"/>
            </a:pPr>
            <a:r>
              <a:rPr lang="en-US" b="0" i="0" dirty="0">
                <a:solidFill>
                  <a:srgbClr val="333333"/>
                </a:solidFill>
                <a:effectLst/>
                <a:latin typeface="Merriweather"/>
              </a:rPr>
              <a:t>In the Filter Region dialog box, clear all check boxes except </a:t>
            </a:r>
            <a:r>
              <a:rPr lang="en-US" b="1" i="0" dirty="0">
                <a:solidFill>
                  <a:srgbClr val="333333"/>
                </a:solidFill>
                <a:effectLst/>
                <a:latin typeface="Merriweather"/>
              </a:rPr>
              <a:t>South</a:t>
            </a:r>
            <a:r>
              <a:rPr lang="en-US" b="0" i="0" dirty="0">
                <a:solidFill>
                  <a:srgbClr val="333333"/>
                </a:solidFill>
                <a:effectLst/>
                <a:latin typeface="Merriweather"/>
              </a:rPr>
              <a:t> and then click </a:t>
            </a:r>
            <a:r>
              <a:rPr lang="en-US" b="1" i="0" dirty="0">
                <a:solidFill>
                  <a:srgbClr val="333333"/>
                </a:solidFill>
                <a:effectLst/>
                <a:latin typeface="Merriweather"/>
              </a:rPr>
              <a:t>OK</a:t>
            </a:r>
            <a:r>
              <a:rPr lang="en-US" b="0" i="0" dirty="0">
                <a:solidFill>
                  <a:srgbClr val="333333"/>
                </a:solidFill>
                <a:effectLst/>
                <a:latin typeface="Merriweather"/>
              </a:rPr>
              <a:t>.</a:t>
            </a:r>
          </a:p>
        </p:txBody>
      </p:sp>
      <p:pic>
        <p:nvPicPr>
          <p:cNvPr id="8" name="Picture 7">
            <a:extLst>
              <a:ext uri="{FF2B5EF4-FFF2-40B4-BE49-F238E27FC236}">
                <a16:creationId xmlns:a16="http://schemas.microsoft.com/office/drawing/2014/main" id="{D419EF2D-0010-48F2-9302-DA0772477A9A}"/>
              </a:ext>
            </a:extLst>
          </p:cNvPr>
          <p:cNvPicPr>
            <a:picLocks noChangeAspect="1"/>
          </p:cNvPicPr>
          <p:nvPr/>
        </p:nvPicPr>
        <p:blipFill>
          <a:blip r:embed="rId2"/>
          <a:stretch>
            <a:fillRect/>
          </a:stretch>
        </p:blipFill>
        <p:spPr>
          <a:xfrm>
            <a:off x="6420897" y="0"/>
            <a:ext cx="5861537" cy="4551031"/>
          </a:xfrm>
          <a:prstGeom prst="rect">
            <a:avLst/>
          </a:prstGeom>
        </p:spPr>
      </p:pic>
      <p:cxnSp>
        <p:nvCxnSpPr>
          <p:cNvPr id="12" name="Connector: Curved 11">
            <a:extLst>
              <a:ext uri="{FF2B5EF4-FFF2-40B4-BE49-F238E27FC236}">
                <a16:creationId xmlns:a16="http://schemas.microsoft.com/office/drawing/2014/main" id="{29BD4BF6-86AC-48CD-AC2D-1A91996ED6DA}"/>
              </a:ext>
            </a:extLst>
          </p:cNvPr>
          <p:cNvCxnSpPr/>
          <p:nvPr/>
        </p:nvCxnSpPr>
        <p:spPr>
          <a:xfrm flipV="1">
            <a:off x="4103649" y="1929161"/>
            <a:ext cx="1728439" cy="1717288"/>
          </a:xfrm>
          <a:prstGeom prst="curvedConnector3">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CBFAFF4F-C368-404F-8EA2-1B160E259AD5}"/>
              </a:ext>
            </a:extLst>
          </p:cNvPr>
          <p:cNvCxnSpPr/>
          <p:nvPr/>
        </p:nvCxnSpPr>
        <p:spPr>
          <a:xfrm flipV="1">
            <a:off x="3066585" y="2687444"/>
            <a:ext cx="5631366" cy="100361"/>
          </a:xfrm>
          <a:prstGeom prst="straightConnector1">
            <a:avLst/>
          </a:prstGeom>
          <a:ln>
            <a:solidFill>
              <a:srgbClr val="FF0000"/>
            </a:solidFill>
            <a:tailEnd type="triangle"/>
          </a:ln>
        </p:spPr>
        <p:style>
          <a:lnRef idx="3">
            <a:schemeClr val="accent6"/>
          </a:lnRef>
          <a:fillRef idx="0">
            <a:schemeClr val="accent6"/>
          </a:fillRef>
          <a:effectRef idx="2">
            <a:schemeClr val="accent6"/>
          </a:effectRef>
          <a:fontRef idx="minor">
            <a:schemeClr val="tx1"/>
          </a:fontRef>
        </p:style>
      </p:cxnSp>
      <p:pic>
        <p:nvPicPr>
          <p:cNvPr id="6" name="Picture 5">
            <a:extLst>
              <a:ext uri="{FF2B5EF4-FFF2-40B4-BE49-F238E27FC236}">
                <a16:creationId xmlns:a16="http://schemas.microsoft.com/office/drawing/2014/main" id="{81EA98D8-229E-4229-972E-81337D003278}"/>
              </a:ext>
            </a:extLst>
          </p:cNvPr>
          <p:cNvPicPr>
            <a:picLocks noChangeAspect="1"/>
          </p:cNvPicPr>
          <p:nvPr/>
        </p:nvPicPr>
        <p:blipFill>
          <a:blip r:embed="rId3"/>
          <a:stretch>
            <a:fillRect/>
          </a:stretch>
        </p:blipFill>
        <p:spPr>
          <a:xfrm>
            <a:off x="3066585" y="49281"/>
            <a:ext cx="9179031" cy="4914606"/>
          </a:xfrm>
          <a:prstGeom prst="rect">
            <a:avLst/>
          </a:prstGeom>
        </p:spPr>
      </p:pic>
      <p:cxnSp>
        <p:nvCxnSpPr>
          <p:cNvPr id="9" name="Straight Connector 8">
            <a:extLst>
              <a:ext uri="{FF2B5EF4-FFF2-40B4-BE49-F238E27FC236}">
                <a16:creationId xmlns:a16="http://schemas.microsoft.com/office/drawing/2014/main" id="{9B56C8BB-3C56-40C7-A678-89E60E4A56E1}"/>
              </a:ext>
            </a:extLst>
          </p:cNvPr>
          <p:cNvCxnSpPr/>
          <p:nvPr/>
        </p:nvCxnSpPr>
        <p:spPr>
          <a:xfrm>
            <a:off x="2672862" y="904352"/>
            <a:ext cx="2361362" cy="380832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188D66C4-94F3-4774-A2CB-4E80BA6A73C4}"/>
              </a:ext>
            </a:extLst>
          </p:cNvPr>
          <p:cNvCxnSpPr>
            <a:cxnSpLocks/>
          </p:cNvCxnSpPr>
          <p:nvPr/>
        </p:nvCxnSpPr>
        <p:spPr>
          <a:xfrm flipV="1">
            <a:off x="3768132" y="1376625"/>
            <a:ext cx="1175657" cy="45217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52F87081-3878-4D1D-B317-1555709F08A2}"/>
              </a:ext>
            </a:extLst>
          </p:cNvPr>
          <p:cNvCxnSpPr/>
          <p:nvPr/>
        </p:nvCxnSpPr>
        <p:spPr>
          <a:xfrm flipV="1">
            <a:off x="1286189" y="1929161"/>
            <a:ext cx="5345723" cy="85864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1308890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A2B61BE-3A5F-4553-B18A-30C4DCBA7D72}"/>
              </a:ext>
            </a:extLst>
          </p:cNvPr>
          <p:cNvSpPr txBox="1"/>
          <p:nvPr/>
        </p:nvSpPr>
        <p:spPr>
          <a:xfrm>
            <a:off x="108624" y="25998"/>
            <a:ext cx="346364" cy="400110"/>
          </a:xfrm>
          <a:prstGeom prst="rect">
            <a:avLst/>
          </a:prstGeom>
          <a:noFill/>
        </p:spPr>
        <p:txBody>
          <a:bodyPr wrap="square" rtlCol="0">
            <a:spAutoFit/>
          </a:bodyPr>
          <a:lstStyle/>
          <a:p>
            <a:r>
              <a:rPr lang="en-US" sz="2000" b="1" dirty="0">
                <a:solidFill>
                  <a:srgbClr val="FF0000"/>
                </a:solidFill>
              </a:rPr>
              <a:t>T</a:t>
            </a:r>
          </a:p>
        </p:txBody>
      </p:sp>
      <p:pic>
        <p:nvPicPr>
          <p:cNvPr id="4" name="Picture 3">
            <a:extLst>
              <a:ext uri="{FF2B5EF4-FFF2-40B4-BE49-F238E27FC236}">
                <a16:creationId xmlns:a16="http://schemas.microsoft.com/office/drawing/2014/main" id="{5FA17908-00B3-4E1C-B9D2-826AC4A5AF31}"/>
              </a:ext>
            </a:extLst>
          </p:cNvPr>
          <p:cNvPicPr>
            <a:picLocks noChangeAspect="1"/>
          </p:cNvPicPr>
          <p:nvPr/>
        </p:nvPicPr>
        <p:blipFill>
          <a:blip r:embed="rId2"/>
          <a:stretch>
            <a:fillRect/>
          </a:stretch>
        </p:blipFill>
        <p:spPr>
          <a:xfrm>
            <a:off x="0" y="1250707"/>
            <a:ext cx="10952703" cy="5742305"/>
          </a:xfrm>
          <a:prstGeom prst="rect">
            <a:avLst/>
          </a:prstGeom>
        </p:spPr>
      </p:pic>
      <p:sp>
        <p:nvSpPr>
          <p:cNvPr id="6" name="TextBox 5">
            <a:extLst>
              <a:ext uri="{FF2B5EF4-FFF2-40B4-BE49-F238E27FC236}">
                <a16:creationId xmlns:a16="http://schemas.microsoft.com/office/drawing/2014/main" id="{E0BB169E-1D5D-406A-BC1E-64CF8F02B06A}"/>
              </a:ext>
            </a:extLst>
          </p:cNvPr>
          <p:cNvSpPr txBox="1"/>
          <p:nvPr/>
        </p:nvSpPr>
        <p:spPr>
          <a:xfrm>
            <a:off x="945066" y="56776"/>
            <a:ext cx="11053646" cy="646331"/>
          </a:xfrm>
          <a:prstGeom prst="rect">
            <a:avLst/>
          </a:prstGeom>
          <a:noFill/>
        </p:spPr>
        <p:txBody>
          <a:bodyPr wrap="square">
            <a:spAutoFit/>
          </a:bodyPr>
          <a:lstStyle/>
          <a:p>
            <a:pPr algn="l"/>
            <a:r>
              <a:rPr lang="en-US" b="0" i="0" dirty="0">
                <a:solidFill>
                  <a:srgbClr val="333333"/>
                </a:solidFill>
                <a:effectLst/>
                <a:latin typeface="Merriweather"/>
              </a:rPr>
              <a:t>Your view updates to look like the image below. Now you can focus on sales and profit in the South. You immediately see that machine sales had negative profit in 2017 and again in 2020. This is definitely something to investigate!</a:t>
            </a:r>
          </a:p>
        </p:txBody>
      </p:sp>
      <p:pic>
        <p:nvPicPr>
          <p:cNvPr id="5" name="Picture 4">
            <a:extLst>
              <a:ext uri="{FF2B5EF4-FFF2-40B4-BE49-F238E27FC236}">
                <a16:creationId xmlns:a16="http://schemas.microsoft.com/office/drawing/2014/main" id="{7F00A29F-3B94-4F21-A5E3-2BFF25251CAC}"/>
              </a:ext>
            </a:extLst>
          </p:cNvPr>
          <p:cNvPicPr>
            <a:picLocks noChangeAspect="1"/>
          </p:cNvPicPr>
          <p:nvPr/>
        </p:nvPicPr>
        <p:blipFill>
          <a:blip r:embed="rId3"/>
          <a:stretch>
            <a:fillRect/>
          </a:stretch>
        </p:blipFill>
        <p:spPr>
          <a:xfrm>
            <a:off x="0" y="627536"/>
            <a:ext cx="12173345" cy="6566613"/>
          </a:xfrm>
          <a:prstGeom prst="rect">
            <a:avLst/>
          </a:prstGeom>
        </p:spPr>
      </p:pic>
    </p:spTree>
    <p:extLst>
      <p:ext uri="{BB962C8B-B14F-4D97-AF65-F5344CB8AC3E}">
        <p14:creationId xmlns:p14="http://schemas.microsoft.com/office/powerpoint/2010/main" val="305590761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9C449BA-C026-46AD-BC9B-E243206DA479}"/>
              </a:ext>
            </a:extLst>
          </p:cNvPr>
          <p:cNvSpPr txBox="1"/>
          <p:nvPr/>
        </p:nvSpPr>
        <p:spPr>
          <a:xfrm>
            <a:off x="108624" y="25998"/>
            <a:ext cx="346364" cy="400110"/>
          </a:xfrm>
          <a:prstGeom prst="rect">
            <a:avLst/>
          </a:prstGeom>
          <a:noFill/>
        </p:spPr>
        <p:txBody>
          <a:bodyPr wrap="square" rtlCol="0">
            <a:spAutoFit/>
          </a:bodyPr>
          <a:lstStyle/>
          <a:p>
            <a:r>
              <a:rPr lang="en-US" sz="2000" b="1" dirty="0">
                <a:solidFill>
                  <a:srgbClr val="FF0000"/>
                </a:solidFill>
              </a:rPr>
              <a:t>T</a:t>
            </a:r>
          </a:p>
        </p:txBody>
      </p:sp>
      <p:sp>
        <p:nvSpPr>
          <p:cNvPr id="4" name="TextBox 3">
            <a:extLst>
              <a:ext uri="{FF2B5EF4-FFF2-40B4-BE49-F238E27FC236}">
                <a16:creationId xmlns:a16="http://schemas.microsoft.com/office/drawing/2014/main" id="{041FD735-1B1C-4A07-B1EE-4F5AA4BBADCD}"/>
              </a:ext>
            </a:extLst>
          </p:cNvPr>
          <p:cNvSpPr txBox="1"/>
          <p:nvPr/>
        </p:nvSpPr>
        <p:spPr>
          <a:xfrm>
            <a:off x="839129" y="312455"/>
            <a:ext cx="10713533" cy="369332"/>
          </a:xfrm>
          <a:prstGeom prst="rect">
            <a:avLst/>
          </a:prstGeom>
          <a:noFill/>
        </p:spPr>
        <p:txBody>
          <a:bodyPr wrap="square">
            <a:spAutoFit/>
          </a:bodyPr>
          <a:lstStyle/>
          <a:p>
            <a:r>
              <a:rPr lang="en-US" b="0" i="0" dirty="0">
                <a:solidFill>
                  <a:srgbClr val="333333"/>
                </a:solidFill>
                <a:effectLst/>
                <a:latin typeface="Merriweather"/>
              </a:rPr>
              <a:t>Save your work by selecting </a:t>
            </a:r>
            <a:r>
              <a:rPr lang="en-US" b="1" i="0" dirty="0">
                <a:solidFill>
                  <a:srgbClr val="333333"/>
                </a:solidFill>
                <a:effectLst/>
                <a:latin typeface="Merriweather"/>
              </a:rPr>
              <a:t>File</a:t>
            </a:r>
            <a:r>
              <a:rPr lang="en-US" b="0" i="0" dirty="0">
                <a:solidFill>
                  <a:srgbClr val="333333"/>
                </a:solidFill>
                <a:effectLst/>
                <a:latin typeface="Merriweather"/>
              </a:rPr>
              <a:t> &gt; </a:t>
            </a:r>
            <a:r>
              <a:rPr lang="en-US" b="1" i="0" dirty="0">
                <a:solidFill>
                  <a:srgbClr val="333333"/>
                </a:solidFill>
                <a:effectLst/>
                <a:latin typeface="Merriweather"/>
              </a:rPr>
              <a:t>Save As</a:t>
            </a:r>
            <a:r>
              <a:rPr lang="en-US" b="0" i="0" dirty="0">
                <a:solidFill>
                  <a:srgbClr val="333333"/>
                </a:solidFill>
                <a:effectLst/>
                <a:latin typeface="Merriweather"/>
              </a:rPr>
              <a:t>. Give your workbook a name, such as Regional Sales and Profits.</a:t>
            </a:r>
            <a:endParaRPr lang="en-US" dirty="0"/>
          </a:p>
        </p:txBody>
      </p:sp>
      <p:sp>
        <p:nvSpPr>
          <p:cNvPr id="6" name="TextBox 5">
            <a:extLst>
              <a:ext uri="{FF2B5EF4-FFF2-40B4-BE49-F238E27FC236}">
                <a16:creationId xmlns:a16="http://schemas.microsoft.com/office/drawing/2014/main" id="{5FFAF679-0EAA-4E48-8083-5183663E5247}"/>
              </a:ext>
            </a:extLst>
          </p:cNvPr>
          <p:cNvSpPr txBox="1"/>
          <p:nvPr/>
        </p:nvSpPr>
        <p:spPr>
          <a:xfrm>
            <a:off x="454987" y="1373140"/>
            <a:ext cx="9904495" cy="4001095"/>
          </a:xfrm>
          <a:prstGeom prst="rect">
            <a:avLst/>
          </a:prstGeom>
          <a:noFill/>
        </p:spPr>
        <p:txBody>
          <a:bodyPr wrap="square">
            <a:spAutoFit/>
          </a:bodyPr>
          <a:lstStyle/>
          <a:p>
            <a:pPr algn="l"/>
            <a:r>
              <a:rPr lang="en-US" sz="2000" b="1" i="0" dirty="0">
                <a:solidFill>
                  <a:srgbClr val="333333"/>
                </a:solidFill>
                <a:effectLst/>
                <a:latin typeface="Benton Sans Book"/>
              </a:rPr>
              <a:t>Step summary</a:t>
            </a:r>
          </a:p>
          <a:p>
            <a:pPr algn="l"/>
            <a:r>
              <a:rPr lang="en-US" b="0" i="0" dirty="0">
                <a:solidFill>
                  <a:srgbClr val="333333"/>
                </a:solidFill>
                <a:effectLst/>
                <a:latin typeface="Merriweather"/>
              </a:rPr>
              <a:t>In this step you used filter and color to make working with your data a bit easier. You also learned about a few fun features that Tableau offers to help you answer key questions about your data. You learned how to:</a:t>
            </a:r>
          </a:p>
          <a:p>
            <a:pPr algn="l">
              <a:buFont typeface="Arial" panose="020B0604020202020204" pitchFamily="34" charset="0"/>
              <a:buChar char="•"/>
            </a:pPr>
            <a:r>
              <a:rPr lang="en-US" b="0" i="0" dirty="0">
                <a:solidFill>
                  <a:srgbClr val="333333"/>
                </a:solidFill>
                <a:effectLst/>
                <a:latin typeface="Merriweather"/>
              </a:rPr>
              <a:t>Apply filters and color to make it easier to focus on the areas of your data that interest you the most.</a:t>
            </a:r>
          </a:p>
          <a:p>
            <a:pPr algn="l">
              <a:buFont typeface="Arial" panose="020B0604020202020204" pitchFamily="34" charset="0"/>
              <a:buChar char="•"/>
            </a:pPr>
            <a:r>
              <a:rPr lang="en-US" b="0" i="0" dirty="0">
                <a:solidFill>
                  <a:srgbClr val="333333"/>
                </a:solidFill>
                <a:effectLst/>
                <a:latin typeface="Merriweather"/>
              </a:rPr>
              <a:t>Interact with your chart using the tools that Tableau provides.</a:t>
            </a:r>
          </a:p>
          <a:p>
            <a:pPr algn="l">
              <a:buFont typeface="Arial" panose="020B0604020202020204" pitchFamily="34" charset="0"/>
              <a:buChar char="•"/>
            </a:pPr>
            <a:r>
              <a:rPr lang="en-US" b="0" i="0" dirty="0">
                <a:solidFill>
                  <a:srgbClr val="333333"/>
                </a:solidFill>
                <a:effectLst/>
                <a:latin typeface="Merriweather"/>
              </a:rPr>
              <a:t>Duplicate worksheets and save your changes to continue exploring your data in different ways without losing your work.</a:t>
            </a:r>
          </a:p>
          <a:p>
            <a:pPr algn="l">
              <a:buFont typeface="Arial" panose="020B0604020202020204" pitchFamily="34" charset="0"/>
              <a:buChar char="•"/>
            </a:pPr>
            <a:endParaRPr lang="en-US" b="0" i="0" dirty="0">
              <a:solidFill>
                <a:srgbClr val="333333"/>
              </a:solidFill>
              <a:effectLst/>
              <a:latin typeface="Merriweather"/>
            </a:endParaRPr>
          </a:p>
          <a:p>
            <a:pPr algn="l"/>
            <a:r>
              <a:rPr lang="en-US" b="0" i="0" dirty="0">
                <a:solidFill>
                  <a:srgbClr val="333333"/>
                </a:solidFill>
                <a:effectLst/>
                <a:latin typeface="Merriweather"/>
              </a:rPr>
              <a:t>Having explored your data in Tableau Desktop, you've identified areas of concern. You know sales and profit in the South are a problem, but you don't yet have a solution. You want to look at other factors that might be contributing to these results. Next, you'll leverage another key feature in Tableau to work with geographic data.</a:t>
            </a:r>
          </a:p>
        </p:txBody>
      </p:sp>
    </p:spTree>
    <p:extLst>
      <p:ext uri="{BB962C8B-B14F-4D97-AF65-F5344CB8AC3E}">
        <p14:creationId xmlns:p14="http://schemas.microsoft.com/office/powerpoint/2010/main" val="146207762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8F8356-5DD6-4342-AC3D-695F54313EFF}"/>
              </a:ext>
            </a:extLst>
          </p:cNvPr>
          <p:cNvSpPr>
            <a:spLocks noGrp="1"/>
          </p:cNvSpPr>
          <p:nvPr>
            <p:ph type="title"/>
          </p:nvPr>
        </p:nvSpPr>
        <p:spPr/>
        <p:txBody>
          <a:bodyPr>
            <a:normAutofit/>
          </a:bodyPr>
          <a:lstStyle/>
          <a:p>
            <a:pPr algn="l"/>
            <a:r>
              <a:rPr lang="en-US" sz="4800" b="0" i="0" dirty="0">
                <a:solidFill>
                  <a:srgbClr val="333333"/>
                </a:solidFill>
                <a:effectLst/>
                <a:latin typeface="Benton Sans Book"/>
              </a:rPr>
              <a:t>Step 4: Explore your data geographically</a:t>
            </a:r>
          </a:p>
        </p:txBody>
      </p:sp>
    </p:spTree>
    <p:extLst>
      <p:ext uri="{BB962C8B-B14F-4D97-AF65-F5344CB8AC3E}">
        <p14:creationId xmlns:p14="http://schemas.microsoft.com/office/powerpoint/2010/main" val="340908654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77AA7A5-359E-4C55-A24D-559FD1D4FE1C}"/>
              </a:ext>
            </a:extLst>
          </p:cNvPr>
          <p:cNvSpPr txBox="1"/>
          <p:nvPr/>
        </p:nvSpPr>
        <p:spPr>
          <a:xfrm>
            <a:off x="108624" y="25998"/>
            <a:ext cx="346364" cy="400110"/>
          </a:xfrm>
          <a:prstGeom prst="rect">
            <a:avLst/>
          </a:prstGeom>
          <a:noFill/>
        </p:spPr>
        <p:txBody>
          <a:bodyPr wrap="square" rtlCol="0">
            <a:spAutoFit/>
          </a:bodyPr>
          <a:lstStyle/>
          <a:p>
            <a:r>
              <a:rPr lang="en-US" sz="2000" b="1" dirty="0">
                <a:solidFill>
                  <a:srgbClr val="FF0000"/>
                </a:solidFill>
              </a:rPr>
              <a:t>T</a:t>
            </a:r>
          </a:p>
        </p:txBody>
      </p:sp>
      <p:sp>
        <p:nvSpPr>
          <p:cNvPr id="5" name="TextBox 4">
            <a:extLst>
              <a:ext uri="{FF2B5EF4-FFF2-40B4-BE49-F238E27FC236}">
                <a16:creationId xmlns:a16="http://schemas.microsoft.com/office/drawing/2014/main" id="{82DBD366-8B8F-4B0A-85F4-31546741779A}"/>
              </a:ext>
            </a:extLst>
          </p:cNvPr>
          <p:cNvSpPr txBox="1"/>
          <p:nvPr/>
        </p:nvSpPr>
        <p:spPr>
          <a:xfrm>
            <a:off x="839129" y="226053"/>
            <a:ext cx="10713534" cy="2308324"/>
          </a:xfrm>
          <a:prstGeom prst="rect">
            <a:avLst/>
          </a:prstGeom>
          <a:noFill/>
        </p:spPr>
        <p:txBody>
          <a:bodyPr wrap="square">
            <a:spAutoFit/>
          </a:bodyPr>
          <a:lstStyle/>
          <a:p>
            <a:pPr algn="l"/>
            <a:r>
              <a:rPr lang="en-US" b="0" i="0" dirty="0">
                <a:solidFill>
                  <a:srgbClr val="333333"/>
                </a:solidFill>
                <a:effectLst/>
                <a:latin typeface="Merriweather"/>
              </a:rPr>
              <a:t>You've built a great view that allows you to review sales and profits by product over several years. And after looking at product sales and profitability in the South, you decide to look for trends or patterns in that region.</a:t>
            </a:r>
          </a:p>
          <a:p>
            <a:pPr algn="l"/>
            <a:r>
              <a:rPr lang="en-US" b="0" i="0" dirty="0">
                <a:solidFill>
                  <a:srgbClr val="333333"/>
                </a:solidFill>
                <a:effectLst/>
                <a:latin typeface="Merriweather"/>
              </a:rPr>
              <a:t>Since you're looking at geographic data (the Region field), you have the option to build a map view. Map views are great for displaying and analyzing this kind of information. Plus, they're just plain cool!</a:t>
            </a:r>
          </a:p>
          <a:p>
            <a:pPr algn="l"/>
            <a:r>
              <a:rPr lang="en-US" b="0" i="0" dirty="0">
                <a:solidFill>
                  <a:srgbClr val="333333"/>
                </a:solidFill>
                <a:effectLst/>
                <a:latin typeface="Merriweather"/>
              </a:rPr>
              <a:t>For this example, Tableau has already assigned the proper geographic roles to the Country, State, City, and Postal Code fields. That's because it recognized that each of those fields contained geographic data. You can get to work creating your map view right away.</a:t>
            </a:r>
          </a:p>
          <a:p>
            <a:pPr algn="l"/>
            <a:endParaRPr lang="en-US" b="0" i="0" dirty="0">
              <a:solidFill>
                <a:srgbClr val="333333"/>
              </a:solidFill>
              <a:effectLst/>
              <a:latin typeface="Merriweather"/>
            </a:endParaRPr>
          </a:p>
        </p:txBody>
      </p:sp>
      <p:sp>
        <p:nvSpPr>
          <p:cNvPr id="6" name="Rectangle 1">
            <a:extLst>
              <a:ext uri="{FF2B5EF4-FFF2-40B4-BE49-F238E27FC236}">
                <a16:creationId xmlns:a16="http://schemas.microsoft.com/office/drawing/2014/main" id="{5302F3E9-B1AA-4568-B60C-6DF90FFE669A}"/>
              </a:ext>
            </a:extLst>
          </p:cNvPr>
          <p:cNvSpPr>
            <a:spLocks noChangeArrowheads="1"/>
          </p:cNvSpPr>
          <p:nvPr/>
        </p:nvSpPr>
        <p:spPr bwMode="auto">
          <a:xfrm>
            <a:off x="839129" y="3562946"/>
            <a:ext cx="10513742" cy="14311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333333"/>
                </a:solidFill>
                <a:latin typeface="Merriweather"/>
              </a:rPr>
              <a:t>Tableau recognizes a lot of common geographic data, such as state and city names. When Tableau recognizes this type of data, it automatically assigns fields appropriate geographic roles, so they become geographic fields.</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333333"/>
                </a:solidFill>
                <a:latin typeface="Merriweather"/>
              </a:rPr>
              <a:t>Geographic fields have globe icons               next to them in the Data pane. If a field is assigned a geographic role, Tableau automatically creates a map view when you add the field to Detail on the Marks card. More on that later.</a:t>
            </a:r>
          </a:p>
        </p:txBody>
      </p:sp>
      <p:pic>
        <p:nvPicPr>
          <p:cNvPr id="20482" name="Picture 2">
            <a:extLst>
              <a:ext uri="{FF2B5EF4-FFF2-40B4-BE49-F238E27FC236}">
                <a16:creationId xmlns:a16="http://schemas.microsoft.com/office/drawing/2014/main" id="{E534FB0D-99FC-438B-A97C-B3B8E95DCF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01146" y="4347284"/>
            <a:ext cx="395536" cy="2215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962159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77AA7A5-359E-4C55-A24D-559FD1D4FE1C}"/>
              </a:ext>
            </a:extLst>
          </p:cNvPr>
          <p:cNvSpPr txBox="1"/>
          <p:nvPr/>
        </p:nvSpPr>
        <p:spPr>
          <a:xfrm>
            <a:off x="108624" y="25998"/>
            <a:ext cx="346364" cy="400110"/>
          </a:xfrm>
          <a:prstGeom prst="rect">
            <a:avLst/>
          </a:prstGeom>
          <a:noFill/>
        </p:spPr>
        <p:txBody>
          <a:bodyPr wrap="square" rtlCol="0">
            <a:spAutoFit/>
          </a:bodyPr>
          <a:lstStyle/>
          <a:p>
            <a:r>
              <a:rPr lang="en-US" sz="2000" b="1" dirty="0">
                <a:solidFill>
                  <a:srgbClr val="FF0000"/>
                </a:solidFill>
              </a:rPr>
              <a:t>T</a:t>
            </a:r>
          </a:p>
        </p:txBody>
      </p:sp>
      <p:sp>
        <p:nvSpPr>
          <p:cNvPr id="4" name="TextBox 3">
            <a:extLst>
              <a:ext uri="{FF2B5EF4-FFF2-40B4-BE49-F238E27FC236}">
                <a16:creationId xmlns:a16="http://schemas.microsoft.com/office/drawing/2014/main" id="{696BC08D-931D-46E5-AE4E-FEA99251DCBF}"/>
              </a:ext>
            </a:extLst>
          </p:cNvPr>
          <p:cNvSpPr txBox="1"/>
          <p:nvPr/>
        </p:nvSpPr>
        <p:spPr>
          <a:xfrm>
            <a:off x="1028700" y="289679"/>
            <a:ext cx="9620714" cy="3693319"/>
          </a:xfrm>
          <a:prstGeom prst="rect">
            <a:avLst/>
          </a:prstGeom>
          <a:noFill/>
        </p:spPr>
        <p:txBody>
          <a:bodyPr wrap="square">
            <a:spAutoFit/>
          </a:bodyPr>
          <a:lstStyle/>
          <a:p>
            <a:r>
              <a:rPr lang="en-US" altLang="en-US" dirty="0">
                <a:solidFill>
                  <a:srgbClr val="333333"/>
                </a:solidFill>
                <a:latin typeface="Merriweather"/>
              </a:rPr>
              <a:t>If Tableau doesn't recognize your data as geographic, you can manually assign a geographic role to each of the relevant fields.</a:t>
            </a:r>
          </a:p>
          <a:p>
            <a:pPr algn="l"/>
            <a:r>
              <a:rPr lang="en-US" b="0" i="0" dirty="0">
                <a:solidFill>
                  <a:srgbClr val="333333"/>
                </a:solidFill>
                <a:effectLst/>
                <a:latin typeface="Merriweather"/>
              </a:rPr>
              <a:t>There are several geographic roles to choose from:</a:t>
            </a:r>
          </a:p>
          <a:p>
            <a:pPr algn="l">
              <a:buFont typeface="Arial" panose="020B0604020202020204" pitchFamily="34" charset="0"/>
              <a:buChar char="•"/>
            </a:pPr>
            <a:r>
              <a:rPr lang="en-US" b="0" i="0" dirty="0">
                <a:solidFill>
                  <a:srgbClr val="333333"/>
                </a:solidFill>
                <a:effectLst/>
                <a:latin typeface="Merriweather"/>
              </a:rPr>
              <a:t>Airport</a:t>
            </a:r>
          </a:p>
          <a:p>
            <a:pPr algn="l">
              <a:buFont typeface="Arial" panose="020B0604020202020204" pitchFamily="34" charset="0"/>
              <a:buChar char="•"/>
            </a:pPr>
            <a:r>
              <a:rPr lang="en-US" b="0" i="0" dirty="0">
                <a:solidFill>
                  <a:srgbClr val="333333"/>
                </a:solidFill>
                <a:effectLst/>
                <a:latin typeface="Merriweather"/>
              </a:rPr>
              <a:t>Area Code</a:t>
            </a:r>
          </a:p>
          <a:p>
            <a:pPr algn="l">
              <a:buFont typeface="Arial" panose="020B0604020202020204" pitchFamily="34" charset="0"/>
              <a:buChar char="•"/>
            </a:pPr>
            <a:r>
              <a:rPr lang="en-US" b="0" i="0" dirty="0">
                <a:solidFill>
                  <a:srgbClr val="333333"/>
                </a:solidFill>
                <a:effectLst/>
                <a:latin typeface="Merriweather"/>
              </a:rPr>
              <a:t>CBSA/MSA</a:t>
            </a:r>
          </a:p>
          <a:p>
            <a:pPr algn="l">
              <a:buFont typeface="Arial" panose="020B0604020202020204" pitchFamily="34" charset="0"/>
              <a:buChar char="•"/>
            </a:pPr>
            <a:r>
              <a:rPr lang="en-US" b="0" i="0" dirty="0">
                <a:solidFill>
                  <a:srgbClr val="333333"/>
                </a:solidFill>
                <a:effectLst/>
                <a:latin typeface="Merriweather"/>
              </a:rPr>
              <a:t>City</a:t>
            </a:r>
          </a:p>
          <a:p>
            <a:pPr algn="l">
              <a:buFont typeface="Arial" panose="020B0604020202020204" pitchFamily="34" charset="0"/>
              <a:buChar char="•"/>
            </a:pPr>
            <a:r>
              <a:rPr lang="en-US" b="0" i="0" dirty="0">
                <a:solidFill>
                  <a:srgbClr val="333333"/>
                </a:solidFill>
                <a:effectLst/>
                <a:latin typeface="Merriweather"/>
              </a:rPr>
              <a:t>Congressional District</a:t>
            </a:r>
          </a:p>
          <a:p>
            <a:pPr algn="l">
              <a:buFont typeface="Arial" panose="020B0604020202020204" pitchFamily="34" charset="0"/>
              <a:buChar char="•"/>
            </a:pPr>
            <a:r>
              <a:rPr lang="en-US" b="0" i="0" dirty="0">
                <a:solidFill>
                  <a:srgbClr val="333333"/>
                </a:solidFill>
                <a:effectLst/>
                <a:latin typeface="Merriweather"/>
              </a:rPr>
              <a:t>Country/Region</a:t>
            </a:r>
          </a:p>
          <a:p>
            <a:pPr algn="l">
              <a:buFont typeface="Arial" panose="020B0604020202020204" pitchFamily="34" charset="0"/>
              <a:buChar char="•"/>
            </a:pPr>
            <a:r>
              <a:rPr lang="en-US" b="0" i="0" dirty="0">
                <a:solidFill>
                  <a:srgbClr val="333333"/>
                </a:solidFill>
                <a:effectLst/>
                <a:latin typeface="Merriweather"/>
              </a:rPr>
              <a:t>County</a:t>
            </a:r>
          </a:p>
          <a:p>
            <a:pPr algn="l">
              <a:buFont typeface="Arial" panose="020B0604020202020204" pitchFamily="34" charset="0"/>
              <a:buChar char="•"/>
            </a:pPr>
            <a:r>
              <a:rPr lang="en-US" b="0" i="0" dirty="0">
                <a:solidFill>
                  <a:srgbClr val="333333"/>
                </a:solidFill>
                <a:effectLst/>
                <a:latin typeface="Merriweather"/>
              </a:rPr>
              <a:t>NUTS Europe</a:t>
            </a:r>
          </a:p>
          <a:p>
            <a:pPr algn="l">
              <a:buFont typeface="Arial" panose="020B0604020202020204" pitchFamily="34" charset="0"/>
              <a:buChar char="•"/>
            </a:pPr>
            <a:r>
              <a:rPr lang="en-US" b="0" i="0" dirty="0">
                <a:solidFill>
                  <a:srgbClr val="333333"/>
                </a:solidFill>
                <a:effectLst/>
                <a:latin typeface="Merriweather"/>
              </a:rPr>
              <a:t>State/Province</a:t>
            </a:r>
          </a:p>
          <a:p>
            <a:pPr algn="l">
              <a:buFont typeface="Arial" panose="020B0604020202020204" pitchFamily="34" charset="0"/>
              <a:buChar char="•"/>
            </a:pPr>
            <a:r>
              <a:rPr lang="en-US" b="0" i="0" dirty="0">
                <a:solidFill>
                  <a:srgbClr val="333333"/>
                </a:solidFill>
                <a:effectLst/>
                <a:latin typeface="Merriweather"/>
              </a:rPr>
              <a:t>Zip Code/Postcode</a:t>
            </a:r>
          </a:p>
        </p:txBody>
      </p:sp>
      <p:pic>
        <p:nvPicPr>
          <p:cNvPr id="6" name="Picture 5">
            <a:extLst>
              <a:ext uri="{FF2B5EF4-FFF2-40B4-BE49-F238E27FC236}">
                <a16:creationId xmlns:a16="http://schemas.microsoft.com/office/drawing/2014/main" id="{6AC7C58E-F77D-415F-814C-9C3E1E0EA187}"/>
              </a:ext>
            </a:extLst>
          </p:cNvPr>
          <p:cNvPicPr>
            <a:picLocks noChangeAspect="1"/>
          </p:cNvPicPr>
          <p:nvPr/>
        </p:nvPicPr>
        <p:blipFill rotWithShape="1">
          <a:blip r:embed="rId2"/>
          <a:srcRect t="2764" r="40732" b="19025"/>
          <a:stretch/>
        </p:blipFill>
        <p:spPr>
          <a:xfrm>
            <a:off x="3813717" y="1494263"/>
            <a:ext cx="7225990" cy="5363737"/>
          </a:xfrm>
          <a:prstGeom prst="rect">
            <a:avLst/>
          </a:prstGeom>
        </p:spPr>
      </p:pic>
      <p:cxnSp>
        <p:nvCxnSpPr>
          <p:cNvPr id="8" name="Straight Arrow Connector 7">
            <a:extLst>
              <a:ext uri="{FF2B5EF4-FFF2-40B4-BE49-F238E27FC236}">
                <a16:creationId xmlns:a16="http://schemas.microsoft.com/office/drawing/2014/main" id="{549FE0D2-51D4-4F1B-A2DA-AC7E3981455C}"/>
              </a:ext>
            </a:extLst>
          </p:cNvPr>
          <p:cNvCxnSpPr/>
          <p:nvPr/>
        </p:nvCxnSpPr>
        <p:spPr>
          <a:xfrm flipH="1">
            <a:off x="6096000" y="646771"/>
            <a:ext cx="3070302" cy="423746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7673278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365D5F-B31E-4AF0-8827-9D4C17104642}"/>
              </a:ext>
            </a:extLst>
          </p:cNvPr>
          <p:cNvSpPr>
            <a:spLocks noGrp="1"/>
          </p:cNvSpPr>
          <p:nvPr>
            <p:ph type="title"/>
          </p:nvPr>
        </p:nvSpPr>
        <p:spPr/>
        <p:txBody>
          <a:bodyPr/>
          <a:lstStyle/>
          <a:p>
            <a:pPr algn="ctr"/>
            <a:r>
              <a:rPr lang="en-US" b="0" i="0" dirty="0">
                <a:solidFill>
                  <a:srgbClr val="333333"/>
                </a:solidFill>
                <a:effectLst/>
                <a:latin typeface="Benton Sans Book"/>
              </a:rPr>
              <a:t>Build a map view</a:t>
            </a:r>
            <a:br>
              <a:rPr lang="en-US" b="0" i="0" dirty="0">
                <a:solidFill>
                  <a:srgbClr val="333333"/>
                </a:solidFill>
                <a:effectLst/>
                <a:latin typeface="Benton Sans Book"/>
              </a:rPr>
            </a:br>
            <a:endParaRPr lang="en-US" dirty="0"/>
          </a:p>
        </p:txBody>
      </p:sp>
    </p:spTree>
    <p:extLst>
      <p:ext uri="{BB962C8B-B14F-4D97-AF65-F5344CB8AC3E}">
        <p14:creationId xmlns:p14="http://schemas.microsoft.com/office/powerpoint/2010/main" val="373084117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77AA7A5-359E-4C55-A24D-559FD1D4FE1C}"/>
              </a:ext>
            </a:extLst>
          </p:cNvPr>
          <p:cNvSpPr txBox="1"/>
          <p:nvPr/>
        </p:nvSpPr>
        <p:spPr>
          <a:xfrm>
            <a:off x="108624" y="25998"/>
            <a:ext cx="346364" cy="400110"/>
          </a:xfrm>
          <a:prstGeom prst="rect">
            <a:avLst/>
          </a:prstGeom>
          <a:noFill/>
        </p:spPr>
        <p:txBody>
          <a:bodyPr wrap="square" rtlCol="0">
            <a:spAutoFit/>
          </a:bodyPr>
          <a:lstStyle/>
          <a:p>
            <a:r>
              <a:rPr lang="en-US" sz="2000" b="1" dirty="0">
                <a:solidFill>
                  <a:srgbClr val="FF0000"/>
                </a:solidFill>
              </a:rPr>
              <a:t>T</a:t>
            </a:r>
          </a:p>
        </p:txBody>
      </p:sp>
      <p:sp>
        <p:nvSpPr>
          <p:cNvPr id="6" name="TextBox 5">
            <a:extLst>
              <a:ext uri="{FF2B5EF4-FFF2-40B4-BE49-F238E27FC236}">
                <a16:creationId xmlns:a16="http://schemas.microsoft.com/office/drawing/2014/main" id="{3B0AAD3B-A138-4D96-9056-6EC075AFFD69}"/>
              </a:ext>
            </a:extLst>
          </p:cNvPr>
          <p:cNvSpPr txBox="1"/>
          <p:nvPr/>
        </p:nvSpPr>
        <p:spPr>
          <a:xfrm>
            <a:off x="972944" y="307769"/>
            <a:ext cx="9319632" cy="1200329"/>
          </a:xfrm>
          <a:prstGeom prst="rect">
            <a:avLst/>
          </a:prstGeom>
          <a:noFill/>
        </p:spPr>
        <p:txBody>
          <a:bodyPr wrap="square">
            <a:spAutoFit/>
          </a:bodyPr>
          <a:lstStyle/>
          <a:p>
            <a:pPr algn="l"/>
            <a:r>
              <a:rPr lang="en-US" b="0" i="0" dirty="0">
                <a:solidFill>
                  <a:srgbClr val="333333"/>
                </a:solidFill>
                <a:effectLst/>
                <a:latin typeface="Merriweather"/>
              </a:rPr>
              <a:t>Start fresh with a new worksheet.</a:t>
            </a:r>
          </a:p>
          <a:p>
            <a:pPr algn="l">
              <a:buFont typeface="+mj-lt"/>
              <a:buAutoNum type="arabicPeriod"/>
            </a:pPr>
            <a:r>
              <a:rPr lang="en-US" b="0" i="0" dirty="0">
                <a:solidFill>
                  <a:srgbClr val="333333"/>
                </a:solidFill>
                <a:effectLst/>
                <a:latin typeface="Merriweather"/>
              </a:rPr>
              <a:t>Click the </a:t>
            </a:r>
            <a:r>
              <a:rPr lang="en-US" b="1" i="0" dirty="0">
                <a:solidFill>
                  <a:srgbClr val="333333"/>
                </a:solidFill>
                <a:effectLst/>
                <a:latin typeface="Merriweather"/>
              </a:rPr>
              <a:t>New worksheet</a:t>
            </a:r>
            <a:r>
              <a:rPr lang="en-US" b="0" i="0" dirty="0">
                <a:solidFill>
                  <a:srgbClr val="333333"/>
                </a:solidFill>
                <a:effectLst/>
                <a:latin typeface="Merriweather"/>
              </a:rPr>
              <a:t> icon at the bottom of the workspace.(If you have sheet 1 as well as sales by Product/region and sales in the south , please delete it by right clicking on its name and select delete) </a:t>
            </a:r>
          </a:p>
        </p:txBody>
      </p:sp>
      <p:pic>
        <p:nvPicPr>
          <p:cNvPr id="8" name="Picture 7">
            <a:extLst>
              <a:ext uri="{FF2B5EF4-FFF2-40B4-BE49-F238E27FC236}">
                <a16:creationId xmlns:a16="http://schemas.microsoft.com/office/drawing/2014/main" id="{F7E82C4E-2DF4-4625-966F-8D77DEDEFE6B}"/>
              </a:ext>
            </a:extLst>
          </p:cNvPr>
          <p:cNvPicPr>
            <a:picLocks noChangeAspect="1"/>
          </p:cNvPicPr>
          <p:nvPr/>
        </p:nvPicPr>
        <p:blipFill rotWithShape="1">
          <a:blip r:embed="rId3"/>
          <a:srcRect l="-1" t="67317" r="42836" b="4488"/>
          <a:stretch/>
        </p:blipFill>
        <p:spPr>
          <a:xfrm>
            <a:off x="814040" y="1495373"/>
            <a:ext cx="6969512" cy="1933627"/>
          </a:xfrm>
          <a:prstGeom prst="rect">
            <a:avLst/>
          </a:prstGeom>
        </p:spPr>
      </p:pic>
      <p:cxnSp>
        <p:nvCxnSpPr>
          <p:cNvPr id="10" name="Straight Arrow Connector 9">
            <a:extLst>
              <a:ext uri="{FF2B5EF4-FFF2-40B4-BE49-F238E27FC236}">
                <a16:creationId xmlns:a16="http://schemas.microsoft.com/office/drawing/2014/main" id="{36E6BE57-B8BC-4941-A748-30D79CEDAB85}"/>
              </a:ext>
            </a:extLst>
          </p:cNvPr>
          <p:cNvCxnSpPr/>
          <p:nvPr/>
        </p:nvCxnSpPr>
        <p:spPr>
          <a:xfrm>
            <a:off x="2932771" y="954100"/>
            <a:ext cx="1103970" cy="210133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C595631C-C7FE-4A18-8A9A-F07CAF63A142}"/>
              </a:ext>
            </a:extLst>
          </p:cNvPr>
          <p:cNvSpPr txBox="1"/>
          <p:nvPr/>
        </p:nvSpPr>
        <p:spPr>
          <a:xfrm>
            <a:off x="989670" y="4252397"/>
            <a:ext cx="10462631" cy="646331"/>
          </a:xfrm>
          <a:prstGeom prst="rect">
            <a:avLst/>
          </a:prstGeom>
          <a:noFill/>
        </p:spPr>
        <p:txBody>
          <a:bodyPr wrap="square">
            <a:spAutoFit/>
          </a:bodyPr>
          <a:lstStyle/>
          <a:p>
            <a:pPr algn="l"/>
            <a:r>
              <a:rPr lang="en-US" b="0" i="0" dirty="0">
                <a:solidFill>
                  <a:srgbClr val="333333"/>
                </a:solidFill>
                <a:effectLst/>
                <a:latin typeface="Merriweather"/>
              </a:rPr>
              <a:t>Tableau keeps your previous worksheet and creates a new one so that you can continue exploring your data without losing your work.</a:t>
            </a:r>
          </a:p>
        </p:txBody>
      </p:sp>
    </p:spTree>
    <p:extLst>
      <p:ext uri="{BB962C8B-B14F-4D97-AF65-F5344CB8AC3E}">
        <p14:creationId xmlns:p14="http://schemas.microsoft.com/office/powerpoint/2010/main" val="24282448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FF5DE24-344E-4252-A892-39071058777A}"/>
              </a:ext>
            </a:extLst>
          </p:cNvPr>
          <p:cNvSpPr txBox="1"/>
          <p:nvPr/>
        </p:nvSpPr>
        <p:spPr>
          <a:xfrm>
            <a:off x="360220" y="110836"/>
            <a:ext cx="10723418" cy="584775"/>
          </a:xfrm>
          <a:prstGeom prst="rect">
            <a:avLst/>
          </a:prstGeom>
          <a:noFill/>
        </p:spPr>
        <p:txBody>
          <a:bodyPr wrap="square" rtlCol="0">
            <a:spAutoFit/>
          </a:bodyPr>
          <a:lstStyle/>
          <a:p>
            <a:pPr algn="ctr"/>
            <a:r>
              <a:rPr lang="en-US" sz="3200" b="1" dirty="0"/>
              <a:t>Filtering</a:t>
            </a:r>
          </a:p>
        </p:txBody>
      </p:sp>
      <p:pic>
        <p:nvPicPr>
          <p:cNvPr id="4" name="Picture 3">
            <a:extLst>
              <a:ext uri="{FF2B5EF4-FFF2-40B4-BE49-F238E27FC236}">
                <a16:creationId xmlns:a16="http://schemas.microsoft.com/office/drawing/2014/main" id="{8B50982F-9DD6-4AC5-A978-FBD8C09BC48E}"/>
              </a:ext>
            </a:extLst>
          </p:cNvPr>
          <p:cNvPicPr>
            <a:picLocks noChangeAspect="1"/>
          </p:cNvPicPr>
          <p:nvPr/>
        </p:nvPicPr>
        <p:blipFill>
          <a:blip r:embed="rId2"/>
          <a:stretch>
            <a:fillRect/>
          </a:stretch>
        </p:blipFill>
        <p:spPr>
          <a:xfrm>
            <a:off x="729673" y="1402511"/>
            <a:ext cx="10169236" cy="4874852"/>
          </a:xfrm>
          <a:prstGeom prst="rect">
            <a:avLst/>
          </a:prstGeom>
        </p:spPr>
      </p:pic>
      <p:sp>
        <p:nvSpPr>
          <p:cNvPr id="5" name="TextBox 4">
            <a:extLst>
              <a:ext uri="{FF2B5EF4-FFF2-40B4-BE49-F238E27FC236}">
                <a16:creationId xmlns:a16="http://schemas.microsoft.com/office/drawing/2014/main" id="{82234234-66E8-471A-B4C1-3CED495F20CE}"/>
              </a:ext>
            </a:extLst>
          </p:cNvPr>
          <p:cNvSpPr txBox="1"/>
          <p:nvPr/>
        </p:nvSpPr>
        <p:spPr>
          <a:xfrm>
            <a:off x="849745" y="868218"/>
            <a:ext cx="9984510" cy="369332"/>
          </a:xfrm>
          <a:prstGeom prst="rect">
            <a:avLst/>
          </a:prstGeom>
          <a:noFill/>
        </p:spPr>
        <p:txBody>
          <a:bodyPr wrap="square" rtlCol="0">
            <a:spAutoFit/>
          </a:bodyPr>
          <a:lstStyle/>
          <a:p>
            <a:r>
              <a:rPr lang="en-US" dirty="0"/>
              <a:t>In a new worksheet , First create the following graph</a:t>
            </a:r>
          </a:p>
        </p:txBody>
      </p:sp>
    </p:spTree>
    <p:extLst>
      <p:ext uri="{BB962C8B-B14F-4D97-AF65-F5344CB8AC3E}">
        <p14:creationId xmlns:p14="http://schemas.microsoft.com/office/powerpoint/2010/main" val="102360243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77AA7A5-359E-4C55-A24D-559FD1D4FE1C}"/>
              </a:ext>
            </a:extLst>
          </p:cNvPr>
          <p:cNvSpPr txBox="1"/>
          <p:nvPr/>
        </p:nvSpPr>
        <p:spPr>
          <a:xfrm>
            <a:off x="108624" y="25998"/>
            <a:ext cx="346364" cy="400110"/>
          </a:xfrm>
          <a:prstGeom prst="rect">
            <a:avLst/>
          </a:prstGeom>
          <a:noFill/>
        </p:spPr>
        <p:txBody>
          <a:bodyPr wrap="square" rtlCol="0">
            <a:spAutoFit/>
          </a:bodyPr>
          <a:lstStyle/>
          <a:p>
            <a:r>
              <a:rPr lang="en-US" sz="2000" b="1" dirty="0">
                <a:solidFill>
                  <a:srgbClr val="FF0000"/>
                </a:solidFill>
              </a:rPr>
              <a:t>T</a:t>
            </a:r>
          </a:p>
        </p:txBody>
      </p:sp>
      <p:sp>
        <p:nvSpPr>
          <p:cNvPr id="4" name="TextBox 3">
            <a:extLst>
              <a:ext uri="{FF2B5EF4-FFF2-40B4-BE49-F238E27FC236}">
                <a16:creationId xmlns:a16="http://schemas.microsoft.com/office/drawing/2014/main" id="{E99601B9-F38C-4F2F-BC94-5F2FD59F955C}"/>
              </a:ext>
            </a:extLst>
          </p:cNvPr>
          <p:cNvSpPr txBox="1"/>
          <p:nvPr/>
        </p:nvSpPr>
        <p:spPr>
          <a:xfrm>
            <a:off x="850280" y="79879"/>
            <a:ext cx="11233095" cy="1477328"/>
          </a:xfrm>
          <a:prstGeom prst="rect">
            <a:avLst/>
          </a:prstGeom>
          <a:noFill/>
        </p:spPr>
        <p:txBody>
          <a:bodyPr wrap="square">
            <a:spAutoFit/>
          </a:bodyPr>
          <a:lstStyle/>
          <a:p>
            <a:pPr algn="l">
              <a:buFont typeface="+mj-lt"/>
              <a:buAutoNum type="arabicPeriod" startAt="2"/>
            </a:pPr>
            <a:r>
              <a:rPr lang="en-US" b="0" i="0" dirty="0">
                <a:solidFill>
                  <a:srgbClr val="333333"/>
                </a:solidFill>
                <a:effectLst/>
                <a:latin typeface="Merriweather"/>
              </a:rPr>
              <a:t>In the Data pane, double-click </a:t>
            </a:r>
            <a:r>
              <a:rPr lang="en-US" b="1" dirty="0">
                <a:solidFill>
                  <a:srgbClr val="333333"/>
                </a:solidFill>
                <a:latin typeface="Merriweather"/>
              </a:rPr>
              <a:t>Country/Region  </a:t>
            </a:r>
            <a:r>
              <a:rPr lang="en-US" b="0" i="0" dirty="0">
                <a:solidFill>
                  <a:srgbClr val="333333"/>
                </a:solidFill>
                <a:effectLst/>
                <a:latin typeface="Merriweather"/>
              </a:rPr>
              <a:t>and </a:t>
            </a:r>
            <a:r>
              <a:rPr lang="en-US" b="1" i="0" dirty="0">
                <a:solidFill>
                  <a:srgbClr val="333333"/>
                </a:solidFill>
                <a:effectLst/>
                <a:latin typeface="Merriweather"/>
              </a:rPr>
              <a:t>State</a:t>
            </a:r>
            <a:r>
              <a:rPr lang="en-US" b="0" i="0" dirty="0">
                <a:solidFill>
                  <a:srgbClr val="333333"/>
                </a:solidFill>
                <a:effectLst/>
                <a:latin typeface="Merriweather"/>
              </a:rPr>
              <a:t> to add it to </a:t>
            </a:r>
            <a:r>
              <a:rPr lang="en-US" b="1" i="0" dirty="0">
                <a:solidFill>
                  <a:srgbClr val="333333"/>
                </a:solidFill>
                <a:effectLst/>
                <a:latin typeface="Merriweather"/>
              </a:rPr>
              <a:t>Detail</a:t>
            </a:r>
            <a:r>
              <a:rPr lang="en-US" b="0" i="0" dirty="0">
                <a:solidFill>
                  <a:srgbClr val="333333"/>
                </a:solidFill>
                <a:effectLst/>
                <a:latin typeface="Merriweather"/>
              </a:rPr>
              <a:t> on the Marks card.</a:t>
            </a:r>
          </a:p>
          <a:p>
            <a:pPr algn="l"/>
            <a:r>
              <a:rPr lang="en-US" b="0" i="0" dirty="0">
                <a:solidFill>
                  <a:srgbClr val="333333"/>
                </a:solidFill>
                <a:effectLst/>
                <a:latin typeface="Merriweather"/>
              </a:rPr>
              <a:t> You’ve got a map view.</a:t>
            </a:r>
          </a:p>
          <a:p>
            <a:pPr algn="l"/>
            <a:r>
              <a:rPr lang="en-US" dirty="0">
                <a:solidFill>
                  <a:srgbClr val="333333"/>
                </a:solidFill>
                <a:latin typeface="Merriweather"/>
              </a:rPr>
              <a:t>Note: </a:t>
            </a:r>
            <a:r>
              <a:rPr lang="en-US" b="0" i="0" dirty="0">
                <a:solidFill>
                  <a:srgbClr val="333333"/>
                </a:solidFill>
                <a:effectLst/>
                <a:latin typeface="Merriweather"/>
              </a:rPr>
              <a:t>You can double-click fields to quickly add them to the view. When you double-click a geographic field specifically, it's automatically added to Detail on the Marks card, and a map view is created with marks for each location listed in the field.</a:t>
            </a:r>
          </a:p>
        </p:txBody>
      </p:sp>
      <p:pic>
        <p:nvPicPr>
          <p:cNvPr id="5" name="Picture 4">
            <a:extLst>
              <a:ext uri="{FF2B5EF4-FFF2-40B4-BE49-F238E27FC236}">
                <a16:creationId xmlns:a16="http://schemas.microsoft.com/office/drawing/2014/main" id="{ADA76905-854E-42CD-B93F-A6A7572BA177}"/>
              </a:ext>
            </a:extLst>
          </p:cNvPr>
          <p:cNvPicPr>
            <a:picLocks noChangeAspect="1"/>
          </p:cNvPicPr>
          <p:nvPr/>
        </p:nvPicPr>
        <p:blipFill>
          <a:blip r:embed="rId2"/>
          <a:stretch>
            <a:fillRect/>
          </a:stretch>
        </p:blipFill>
        <p:spPr>
          <a:xfrm>
            <a:off x="201887" y="1557207"/>
            <a:ext cx="9507820" cy="5095597"/>
          </a:xfrm>
          <a:prstGeom prst="rect">
            <a:avLst/>
          </a:prstGeom>
        </p:spPr>
      </p:pic>
    </p:spTree>
    <p:extLst>
      <p:ext uri="{BB962C8B-B14F-4D97-AF65-F5344CB8AC3E}">
        <p14:creationId xmlns:p14="http://schemas.microsoft.com/office/powerpoint/2010/main" val="230885761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77AA7A5-359E-4C55-A24D-559FD1D4FE1C}"/>
              </a:ext>
            </a:extLst>
          </p:cNvPr>
          <p:cNvSpPr txBox="1"/>
          <p:nvPr/>
        </p:nvSpPr>
        <p:spPr>
          <a:xfrm>
            <a:off x="108624" y="25998"/>
            <a:ext cx="346364" cy="400110"/>
          </a:xfrm>
          <a:prstGeom prst="rect">
            <a:avLst/>
          </a:prstGeom>
          <a:noFill/>
        </p:spPr>
        <p:txBody>
          <a:bodyPr wrap="square" rtlCol="0">
            <a:spAutoFit/>
          </a:bodyPr>
          <a:lstStyle/>
          <a:p>
            <a:r>
              <a:rPr lang="en-US" sz="2000" b="1" dirty="0">
                <a:solidFill>
                  <a:srgbClr val="FF0000"/>
                </a:solidFill>
              </a:rPr>
              <a:t>T</a:t>
            </a:r>
          </a:p>
        </p:txBody>
      </p:sp>
      <p:sp>
        <p:nvSpPr>
          <p:cNvPr id="4" name="TextBox 3">
            <a:extLst>
              <a:ext uri="{FF2B5EF4-FFF2-40B4-BE49-F238E27FC236}">
                <a16:creationId xmlns:a16="http://schemas.microsoft.com/office/drawing/2014/main" id="{1B1434E3-CA94-4B31-8867-42605EC2AF83}"/>
              </a:ext>
            </a:extLst>
          </p:cNvPr>
          <p:cNvSpPr txBox="1"/>
          <p:nvPr/>
        </p:nvSpPr>
        <p:spPr>
          <a:xfrm>
            <a:off x="786283" y="1482097"/>
            <a:ext cx="10367387" cy="2585323"/>
          </a:xfrm>
          <a:prstGeom prst="rect">
            <a:avLst/>
          </a:prstGeom>
          <a:noFill/>
        </p:spPr>
        <p:txBody>
          <a:bodyPr wrap="square">
            <a:spAutoFit/>
          </a:bodyPr>
          <a:lstStyle/>
          <a:p>
            <a:r>
              <a:rPr lang="en-US" b="0" i="0" dirty="0">
                <a:solidFill>
                  <a:srgbClr val="333333"/>
                </a:solidFill>
                <a:effectLst/>
                <a:latin typeface="Merriweather"/>
              </a:rPr>
              <a:t>There is a mark for each of the 48 contiguous states in your data source. (Sadly, Alaska and Hawaii are not included in your data source, so they are left out.)</a:t>
            </a:r>
          </a:p>
          <a:p>
            <a:r>
              <a:rPr lang="en-US" b="0" i="0" dirty="0">
                <a:solidFill>
                  <a:srgbClr val="333333"/>
                </a:solidFill>
                <a:effectLst/>
                <a:latin typeface="Merriweather"/>
              </a:rPr>
              <a:t>Notice that Latitude and Longitude fields are also added to the Columns and Rows shelves. You can think of these as X and Y fields. They're essential any time you want to create a map view, because each location in your data is assigned a latitudinal and longitudinal value. Sometimes the Latitude and Longitude fields are generated by Tableau. Other times, you might have to manually include them in your data. </a:t>
            </a:r>
          </a:p>
          <a:p>
            <a:r>
              <a:rPr lang="en-US" b="0" i="0" dirty="0">
                <a:solidFill>
                  <a:srgbClr val="333333"/>
                </a:solidFill>
                <a:effectLst/>
                <a:latin typeface="Merriweather"/>
              </a:rPr>
              <a:t>Now, having a cool map focused on 48 states is one thing, but you wanted to see what was happening in the South, remember?</a:t>
            </a:r>
          </a:p>
          <a:p>
            <a:endParaRPr lang="en-US" dirty="0"/>
          </a:p>
        </p:txBody>
      </p:sp>
    </p:spTree>
    <p:extLst>
      <p:ext uri="{BB962C8B-B14F-4D97-AF65-F5344CB8AC3E}">
        <p14:creationId xmlns:p14="http://schemas.microsoft.com/office/powerpoint/2010/main" val="113884512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77AA7A5-359E-4C55-A24D-559FD1D4FE1C}"/>
              </a:ext>
            </a:extLst>
          </p:cNvPr>
          <p:cNvSpPr txBox="1"/>
          <p:nvPr/>
        </p:nvSpPr>
        <p:spPr>
          <a:xfrm>
            <a:off x="108624" y="25998"/>
            <a:ext cx="346364" cy="400110"/>
          </a:xfrm>
          <a:prstGeom prst="rect">
            <a:avLst/>
          </a:prstGeom>
          <a:noFill/>
        </p:spPr>
        <p:txBody>
          <a:bodyPr wrap="square" rtlCol="0">
            <a:spAutoFit/>
          </a:bodyPr>
          <a:lstStyle/>
          <a:p>
            <a:r>
              <a:rPr lang="en-US" sz="2000" b="1" dirty="0">
                <a:solidFill>
                  <a:srgbClr val="FF0000"/>
                </a:solidFill>
              </a:rPr>
              <a:t>T</a:t>
            </a:r>
          </a:p>
        </p:txBody>
      </p:sp>
      <p:sp>
        <p:nvSpPr>
          <p:cNvPr id="4" name="TextBox 3">
            <a:extLst>
              <a:ext uri="{FF2B5EF4-FFF2-40B4-BE49-F238E27FC236}">
                <a16:creationId xmlns:a16="http://schemas.microsoft.com/office/drawing/2014/main" id="{86A6FFB5-CD9B-475F-935C-F09A54667C65}"/>
              </a:ext>
            </a:extLst>
          </p:cNvPr>
          <p:cNvSpPr txBox="1"/>
          <p:nvPr/>
        </p:nvSpPr>
        <p:spPr>
          <a:xfrm>
            <a:off x="1449475" y="426108"/>
            <a:ext cx="9332406" cy="1200329"/>
          </a:xfrm>
          <a:prstGeom prst="rect">
            <a:avLst/>
          </a:prstGeom>
          <a:noFill/>
        </p:spPr>
        <p:txBody>
          <a:bodyPr wrap="square">
            <a:spAutoFit/>
          </a:bodyPr>
          <a:lstStyle/>
          <a:p>
            <a:pPr algn="l">
              <a:buFont typeface="+mj-lt"/>
              <a:buAutoNum type="arabicPeriod" startAt="3"/>
            </a:pPr>
            <a:r>
              <a:rPr lang="en-US" b="0" i="0" dirty="0">
                <a:solidFill>
                  <a:srgbClr val="333333"/>
                </a:solidFill>
                <a:effectLst/>
                <a:latin typeface="Merriweather"/>
              </a:rPr>
              <a:t>Drag </a:t>
            </a:r>
            <a:r>
              <a:rPr lang="en-US" b="1" i="0" dirty="0">
                <a:solidFill>
                  <a:srgbClr val="333333"/>
                </a:solidFill>
                <a:effectLst/>
                <a:latin typeface="Merriweather"/>
              </a:rPr>
              <a:t>Region</a:t>
            </a:r>
            <a:r>
              <a:rPr lang="en-US" b="0" i="0" dirty="0">
                <a:solidFill>
                  <a:srgbClr val="333333"/>
                </a:solidFill>
                <a:effectLst/>
                <a:latin typeface="Merriweather"/>
              </a:rPr>
              <a:t> to the </a:t>
            </a:r>
            <a:r>
              <a:rPr lang="en-US" b="1" i="0" dirty="0">
                <a:solidFill>
                  <a:srgbClr val="333333"/>
                </a:solidFill>
                <a:effectLst/>
                <a:latin typeface="Merriweather"/>
              </a:rPr>
              <a:t>Filters</a:t>
            </a:r>
            <a:r>
              <a:rPr lang="en-US" b="0" i="0" dirty="0">
                <a:solidFill>
                  <a:srgbClr val="333333"/>
                </a:solidFill>
                <a:effectLst/>
                <a:latin typeface="Merriweather"/>
              </a:rPr>
              <a:t> shelf, and then filter down to the </a:t>
            </a:r>
            <a:r>
              <a:rPr lang="en-US" b="1" i="0" dirty="0">
                <a:solidFill>
                  <a:srgbClr val="333333"/>
                </a:solidFill>
                <a:effectLst/>
                <a:latin typeface="Merriweather"/>
              </a:rPr>
              <a:t>South</a:t>
            </a:r>
            <a:r>
              <a:rPr lang="en-US" b="0" i="0" dirty="0">
                <a:solidFill>
                  <a:srgbClr val="333333"/>
                </a:solidFill>
                <a:effectLst/>
                <a:latin typeface="Merriweather"/>
              </a:rPr>
              <a:t> only. The map view zooms in to the South region, and there is a mark for each state (11 total).</a:t>
            </a:r>
          </a:p>
          <a:p>
            <a:pPr algn="l"/>
            <a:r>
              <a:rPr lang="en-US" b="0" i="0" dirty="0">
                <a:solidFill>
                  <a:srgbClr val="333333"/>
                </a:solidFill>
                <a:effectLst/>
                <a:latin typeface="Merriweather"/>
              </a:rPr>
              <a:t>Now you want to actually see how your data shapes up for this region, so you start to drag other fields to the Marks card:</a:t>
            </a:r>
          </a:p>
        </p:txBody>
      </p:sp>
      <p:pic>
        <p:nvPicPr>
          <p:cNvPr id="6" name="Picture 5">
            <a:extLst>
              <a:ext uri="{FF2B5EF4-FFF2-40B4-BE49-F238E27FC236}">
                <a16:creationId xmlns:a16="http://schemas.microsoft.com/office/drawing/2014/main" id="{058B9656-974E-4694-B5B3-F3AF555921AD}"/>
              </a:ext>
            </a:extLst>
          </p:cNvPr>
          <p:cNvPicPr>
            <a:picLocks noChangeAspect="1"/>
          </p:cNvPicPr>
          <p:nvPr/>
        </p:nvPicPr>
        <p:blipFill>
          <a:blip r:embed="rId2"/>
          <a:stretch>
            <a:fillRect/>
          </a:stretch>
        </p:blipFill>
        <p:spPr>
          <a:xfrm>
            <a:off x="1410119" y="1903436"/>
            <a:ext cx="6866614" cy="4888851"/>
          </a:xfrm>
          <a:prstGeom prst="rect">
            <a:avLst/>
          </a:prstGeom>
        </p:spPr>
      </p:pic>
      <p:cxnSp>
        <p:nvCxnSpPr>
          <p:cNvPr id="8" name="Connector: Curved 7">
            <a:extLst>
              <a:ext uri="{FF2B5EF4-FFF2-40B4-BE49-F238E27FC236}">
                <a16:creationId xmlns:a16="http://schemas.microsoft.com/office/drawing/2014/main" id="{68B79976-217C-4FC7-81A0-33B1B471CEC9}"/>
              </a:ext>
            </a:extLst>
          </p:cNvPr>
          <p:cNvCxnSpPr>
            <a:cxnSpLocks/>
          </p:cNvCxnSpPr>
          <p:nvPr/>
        </p:nvCxnSpPr>
        <p:spPr>
          <a:xfrm flipV="1">
            <a:off x="1889090" y="3094892"/>
            <a:ext cx="1607736" cy="1517301"/>
          </a:xfrm>
          <a:prstGeom prst="curvedConnector3">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2DCD13CA-8B83-4F9D-978C-FA0E4DCF1DC8}"/>
              </a:ext>
            </a:extLst>
          </p:cNvPr>
          <p:cNvPicPr>
            <a:picLocks noChangeAspect="1"/>
          </p:cNvPicPr>
          <p:nvPr/>
        </p:nvPicPr>
        <p:blipFill rotWithShape="1">
          <a:blip r:embed="rId3"/>
          <a:srcRect l="509" t="4253"/>
          <a:stretch/>
        </p:blipFill>
        <p:spPr>
          <a:xfrm>
            <a:off x="1449475" y="1903436"/>
            <a:ext cx="7684842" cy="4954564"/>
          </a:xfrm>
          <a:prstGeom prst="rect">
            <a:avLst/>
          </a:prstGeom>
        </p:spPr>
      </p:pic>
      <p:cxnSp>
        <p:nvCxnSpPr>
          <p:cNvPr id="9" name="Straight Arrow Connector 8">
            <a:extLst>
              <a:ext uri="{FF2B5EF4-FFF2-40B4-BE49-F238E27FC236}">
                <a16:creationId xmlns:a16="http://schemas.microsoft.com/office/drawing/2014/main" id="{40786BC3-AA83-4E3B-B25B-907056640070}"/>
              </a:ext>
            </a:extLst>
          </p:cNvPr>
          <p:cNvCxnSpPr>
            <a:cxnSpLocks/>
          </p:cNvCxnSpPr>
          <p:nvPr/>
        </p:nvCxnSpPr>
        <p:spPr>
          <a:xfrm flipH="1">
            <a:off x="5462337" y="753626"/>
            <a:ext cx="2184460" cy="284381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8BDEA389-87AA-4F75-A83B-08BF9707794F}"/>
              </a:ext>
            </a:extLst>
          </p:cNvPr>
          <p:cNvCxnSpPr/>
          <p:nvPr/>
        </p:nvCxnSpPr>
        <p:spPr>
          <a:xfrm flipV="1">
            <a:off x="2081463" y="2887579"/>
            <a:ext cx="1415363" cy="64970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464184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77AA7A5-359E-4C55-A24D-559FD1D4FE1C}"/>
              </a:ext>
            </a:extLst>
          </p:cNvPr>
          <p:cNvSpPr txBox="1"/>
          <p:nvPr/>
        </p:nvSpPr>
        <p:spPr>
          <a:xfrm>
            <a:off x="108624" y="25998"/>
            <a:ext cx="346364" cy="400110"/>
          </a:xfrm>
          <a:prstGeom prst="rect">
            <a:avLst/>
          </a:prstGeom>
          <a:noFill/>
        </p:spPr>
        <p:txBody>
          <a:bodyPr wrap="square" rtlCol="0">
            <a:spAutoFit/>
          </a:bodyPr>
          <a:lstStyle/>
          <a:p>
            <a:r>
              <a:rPr lang="en-US" sz="2000" b="1" dirty="0">
                <a:solidFill>
                  <a:srgbClr val="FF0000"/>
                </a:solidFill>
              </a:rPr>
              <a:t>T</a:t>
            </a:r>
          </a:p>
        </p:txBody>
      </p:sp>
      <p:sp>
        <p:nvSpPr>
          <p:cNvPr id="4" name="TextBox 3">
            <a:extLst>
              <a:ext uri="{FF2B5EF4-FFF2-40B4-BE49-F238E27FC236}">
                <a16:creationId xmlns:a16="http://schemas.microsoft.com/office/drawing/2014/main" id="{E264257B-E87A-4988-9485-3821A8A37D4C}"/>
              </a:ext>
            </a:extLst>
          </p:cNvPr>
          <p:cNvSpPr txBox="1"/>
          <p:nvPr/>
        </p:nvSpPr>
        <p:spPr>
          <a:xfrm>
            <a:off x="1107831" y="327800"/>
            <a:ext cx="6094324" cy="369332"/>
          </a:xfrm>
          <a:prstGeom prst="rect">
            <a:avLst/>
          </a:prstGeom>
          <a:noFill/>
        </p:spPr>
        <p:txBody>
          <a:bodyPr wrap="square">
            <a:spAutoFit/>
          </a:bodyPr>
          <a:lstStyle/>
          <a:p>
            <a:r>
              <a:rPr lang="en-US" b="0" i="0" dirty="0">
                <a:solidFill>
                  <a:srgbClr val="333333"/>
                </a:solidFill>
                <a:effectLst/>
                <a:latin typeface="Merriweather"/>
              </a:rPr>
              <a:t>4.Drag the </a:t>
            </a:r>
            <a:r>
              <a:rPr lang="en-US" b="1" i="0" dirty="0">
                <a:solidFill>
                  <a:srgbClr val="333333"/>
                </a:solidFill>
                <a:effectLst/>
                <a:latin typeface="Merriweather"/>
              </a:rPr>
              <a:t>Sales</a:t>
            </a:r>
            <a:r>
              <a:rPr lang="en-US" b="0" i="0" dirty="0">
                <a:solidFill>
                  <a:srgbClr val="333333"/>
                </a:solidFill>
                <a:effectLst/>
                <a:latin typeface="Merriweather"/>
              </a:rPr>
              <a:t> measure to </a:t>
            </a:r>
            <a:r>
              <a:rPr lang="en-US" b="1" i="0" dirty="0">
                <a:solidFill>
                  <a:srgbClr val="333333"/>
                </a:solidFill>
                <a:effectLst/>
                <a:latin typeface="Merriweather"/>
              </a:rPr>
              <a:t>Color</a:t>
            </a:r>
            <a:r>
              <a:rPr lang="en-US" b="0" i="0" dirty="0">
                <a:solidFill>
                  <a:srgbClr val="333333"/>
                </a:solidFill>
                <a:effectLst/>
                <a:latin typeface="Merriweather"/>
              </a:rPr>
              <a:t> on the Marks card.</a:t>
            </a:r>
            <a:endParaRPr lang="en-US" dirty="0"/>
          </a:p>
        </p:txBody>
      </p:sp>
      <p:pic>
        <p:nvPicPr>
          <p:cNvPr id="6" name="Picture 5">
            <a:extLst>
              <a:ext uri="{FF2B5EF4-FFF2-40B4-BE49-F238E27FC236}">
                <a16:creationId xmlns:a16="http://schemas.microsoft.com/office/drawing/2014/main" id="{E63924AC-801B-4457-8442-CDA6E45937EB}"/>
              </a:ext>
            </a:extLst>
          </p:cNvPr>
          <p:cNvPicPr>
            <a:picLocks noChangeAspect="1"/>
          </p:cNvPicPr>
          <p:nvPr/>
        </p:nvPicPr>
        <p:blipFill>
          <a:blip r:embed="rId2"/>
          <a:stretch>
            <a:fillRect/>
          </a:stretch>
        </p:blipFill>
        <p:spPr>
          <a:xfrm>
            <a:off x="1567543" y="679467"/>
            <a:ext cx="10057246" cy="6106433"/>
          </a:xfrm>
          <a:prstGeom prst="rect">
            <a:avLst/>
          </a:prstGeom>
        </p:spPr>
      </p:pic>
      <p:cxnSp>
        <p:nvCxnSpPr>
          <p:cNvPr id="8" name="Straight Arrow Connector 7">
            <a:extLst>
              <a:ext uri="{FF2B5EF4-FFF2-40B4-BE49-F238E27FC236}">
                <a16:creationId xmlns:a16="http://schemas.microsoft.com/office/drawing/2014/main" id="{5FB2B87F-8D43-47C6-B5FE-09AE40970CB9}"/>
              </a:ext>
            </a:extLst>
          </p:cNvPr>
          <p:cNvCxnSpPr/>
          <p:nvPr/>
        </p:nvCxnSpPr>
        <p:spPr>
          <a:xfrm flipV="1">
            <a:off x="2200589" y="2984360"/>
            <a:ext cx="1175657" cy="289392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486E4B7C-E538-41BE-8B00-154A7E593F4A}"/>
              </a:ext>
            </a:extLst>
          </p:cNvPr>
          <p:cNvPicPr>
            <a:picLocks noChangeAspect="1"/>
          </p:cNvPicPr>
          <p:nvPr/>
        </p:nvPicPr>
        <p:blipFill>
          <a:blip r:embed="rId3"/>
          <a:stretch>
            <a:fillRect/>
          </a:stretch>
        </p:blipFill>
        <p:spPr>
          <a:xfrm>
            <a:off x="724357" y="697132"/>
            <a:ext cx="11450984" cy="6160868"/>
          </a:xfrm>
          <a:prstGeom prst="rect">
            <a:avLst/>
          </a:prstGeom>
        </p:spPr>
      </p:pic>
      <p:cxnSp>
        <p:nvCxnSpPr>
          <p:cNvPr id="9" name="Straight Arrow Connector 8">
            <a:extLst>
              <a:ext uri="{FF2B5EF4-FFF2-40B4-BE49-F238E27FC236}">
                <a16:creationId xmlns:a16="http://schemas.microsoft.com/office/drawing/2014/main" id="{74E50DD9-A74A-4D40-9ECF-A82ABBFB9FCC}"/>
              </a:ext>
            </a:extLst>
          </p:cNvPr>
          <p:cNvCxnSpPr/>
          <p:nvPr/>
        </p:nvCxnSpPr>
        <p:spPr>
          <a:xfrm flipV="1">
            <a:off x="1383632" y="2984360"/>
            <a:ext cx="1455821" cy="280282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5005861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5D9F9D0-6318-4402-AFCB-ECA6582296AF}"/>
              </a:ext>
            </a:extLst>
          </p:cNvPr>
          <p:cNvSpPr txBox="1"/>
          <p:nvPr/>
        </p:nvSpPr>
        <p:spPr>
          <a:xfrm>
            <a:off x="1676" y="206890"/>
            <a:ext cx="6094324" cy="4801314"/>
          </a:xfrm>
          <a:prstGeom prst="rect">
            <a:avLst/>
          </a:prstGeom>
          <a:noFill/>
        </p:spPr>
        <p:txBody>
          <a:bodyPr wrap="square">
            <a:spAutoFit/>
          </a:bodyPr>
          <a:lstStyle/>
          <a:p>
            <a:pPr algn="l"/>
            <a:r>
              <a:rPr lang="en-US" b="0" i="0" dirty="0">
                <a:solidFill>
                  <a:srgbClr val="333333"/>
                </a:solidFill>
                <a:effectLst/>
                <a:latin typeface="Merriweather"/>
              </a:rPr>
              <a:t>The view automatically updates to a filled map, and colors each state based on its total sales.</a:t>
            </a:r>
          </a:p>
          <a:p>
            <a:pPr algn="l"/>
            <a:r>
              <a:rPr lang="en-US" b="0" i="0" dirty="0">
                <a:solidFill>
                  <a:srgbClr val="333333"/>
                </a:solidFill>
                <a:effectLst/>
                <a:latin typeface="Merriweather"/>
              </a:rPr>
              <a:t>Any time you add a continuous measure that contains positive numbers (like Sales) to Color on the Marks card, your filled map is colored blue. Negative values are assigned orange.</a:t>
            </a:r>
          </a:p>
          <a:p>
            <a:pPr algn="l"/>
            <a:r>
              <a:rPr lang="en-US" b="0" i="0" dirty="0">
                <a:solidFill>
                  <a:srgbClr val="333333"/>
                </a:solidFill>
                <a:effectLst/>
                <a:latin typeface="Merriweather"/>
              </a:rPr>
              <a:t>Sometimes you might not want your map to be blue. Maybe you prefer green, or your data isn’t something that should be represented with the color blue, like wildfires or traffic jams. That would just be confusing!</a:t>
            </a:r>
          </a:p>
          <a:p>
            <a:pPr algn="l"/>
            <a:r>
              <a:rPr lang="en-US" b="0" i="0" dirty="0">
                <a:solidFill>
                  <a:srgbClr val="333333"/>
                </a:solidFill>
                <a:effectLst/>
                <a:latin typeface="Merriweather"/>
              </a:rPr>
              <a:t>No worries, you can change the color palette just like you did before.</a:t>
            </a:r>
          </a:p>
          <a:p>
            <a:pPr algn="l">
              <a:buFont typeface="+mj-lt"/>
              <a:buAutoNum type="arabicPeriod" startAt="5"/>
            </a:pPr>
            <a:r>
              <a:rPr lang="en-US" b="0" i="0" dirty="0">
                <a:solidFill>
                  <a:srgbClr val="333333"/>
                </a:solidFill>
                <a:effectLst/>
                <a:latin typeface="Merriweather"/>
              </a:rPr>
              <a:t>Click </a:t>
            </a:r>
            <a:r>
              <a:rPr lang="en-US" b="1" i="0" dirty="0">
                <a:solidFill>
                  <a:srgbClr val="333333"/>
                </a:solidFill>
                <a:effectLst/>
                <a:latin typeface="Merriweather"/>
              </a:rPr>
              <a:t>Color</a:t>
            </a:r>
            <a:r>
              <a:rPr lang="en-US" b="0" i="0" dirty="0">
                <a:solidFill>
                  <a:srgbClr val="333333"/>
                </a:solidFill>
                <a:effectLst/>
                <a:latin typeface="Merriweather"/>
              </a:rPr>
              <a:t> on the Marks card and select </a:t>
            </a:r>
            <a:r>
              <a:rPr lang="en-US" b="1" i="0" dirty="0">
                <a:solidFill>
                  <a:srgbClr val="333333"/>
                </a:solidFill>
                <a:effectLst/>
                <a:latin typeface="Merriweather"/>
              </a:rPr>
              <a:t>Edit Colors</a:t>
            </a:r>
            <a:r>
              <a:rPr lang="en-US" b="0" i="0" dirty="0">
                <a:solidFill>
                  <a:srgbClr val="333333"/>
                </a:solidFill>
                <a:effectLst/>
                <a:latin typeface="Merriweather"/>
              </a:rPr>
              <a:t>.</a:t>
            </a:r>
          </a:p>
          <a:p>
            <a:pPr algn="l"/>
            <a:r>
              <a:rPr lang="en-US" b="0" i="0" dirty="0">
                <a:solidFill>
                  <a:srgbClr val="333333"/>
                </a:solidFill>
                <a:effectLst/>
                <a:latin typeface="Merriweather"/>
              </a:rPr>
              <a:t>For this example, you want to see which states are doing well, and which states are doing poorly in sales.</a:t>
            </a:r>
          </a:p>
          <a:p>
            <a:pPr algn="l">
              <a:buFont typeface="+mj-lt"/>
              <a:buAutoNum type="arabicPeriod" startAt="6"/>
            </a:pPr>
            <a:r>
              <a:rPr lang="en-US" b="0" i="0" dirty="0">
                <a:solidFill>
                  <a:srgbClr val="333333"/>
                </a:solidFill>
                <a:effectLst/>
                <a:latin typeface="Merriweather"/>
              </a:rPr>
              <a:t>In the Palette drop-down list, select </a:t>
            </a:r>
            <a:r>
              <a:rPr lang="en-US" b="1" i="0" dirty="0">
                <a:solidFill>
                  <a:srgbClr val="333333"/>
                </a:solidFill>
                <a:effectLst/>
                <a:latin typeface="Merriweather"/>
              </a:rPr>
              <a:t>Red-Green Diverging</a:t>
            </a:r>
            <a:r>
              <a:rPr lang="en-US" b="0" i="0" dirty="0">
                <a:solidFill>
                  <a:srgbClr val="333333"/>
                </a:solidFill>
                <a:effectLst/>
                <a:latin typeface="Merriweather"/>
              </a:rPr>
              <a:t> and click </a:t>
            </a:r>
            <a:r>
              <a:rPr lang="en-US" b="1" i="0" dirty="0">
                <a:solidFill>
                  <a:srgbClr val="333333"/>
                </a:solidFill>
                <a:effectLst/>
                <a:latin typeface="Merriweather"/>
              </a:rPr>
              <a:t>OK</a:t>
            </a:r>
            <a:r>
              <a:rPr lang="en-US" b="0" i="0" dirty="0">
                <a:solidFill>
                  <a:srgbClr val="333333"/>
                </a:solidFill>
                <a:effectLst/>
                <a:latin typeface="Merriweather"/>
              </a:rPr>
              <a:t>. This should allow you to quickly see the low performers and the high performers.</a:t>
            </a:r>
          </a:p>
        </p:txBody>
      </p:sp>
      <p:pic>
        <p:nvPicPr>
          <p:cNvPr id="5" name="Picture 4">
            <a:extLst>
              <a:ext uri="{FF2B5EF4-FFF2-40B4-BE49-F238E27FC236}">
                <a16:creationId xmlns:a16="http://schemas.microsoft.com/office/drawing/2014/main" id="{EAB924DD-98B9-4135-A2A1-D2C1D36F8465}"/>
              </a:ext>
            </a:extLst>
          </p:cNvPr>
          <p:cNvPicPr>
            <a:picLocks noChangeAspect="1"/>
          </p:cNvPicPr>
          <p:nvPr/>
        </p:nvPicPr>
        <p:blipFill rotWithShape="1">
          <a:blip r:embed="rId2"/>
          <a:srcRect l="10494" t="9524" r="38846" b="8425"/>
          <a:stretch/>
        </p:blipFill>
        <p:spPr>
          <a:xfrm>
            <a:off x="6015613" y="673240"/>
            <a:ext cx="6176387" cy="5627076"/>
          </a:xfrm>
          <a:prstGeom prst="rect">
            <a:avLst/>
          </a:prstGeom>
        </p:spPr>
      </p:pic>
      <p:cxnSp>
        <p:nvCxnSpPr>
          <p:cNvPr id="7" name="Straight Arrow Connector 6">
            <a:extLst>
              <a:ext uri="{FF2B5EF4-FFF2-40B4-BE49-F238E27FC236}">
                <a16:creationId xmlns:a16="http://schemas.microsoft.com/office/drawing/2014/main" id="{B4CD5D1B-172A-4899-A6ED-5CAB4773F710}"/>
              </a:ext>
            </a:extLst>
          </p:cNvPr>
          <p:cNvCxnSpPr>
            <a:cxnSpLocks/>
          </p:cNvCxnSpPr>
          <p:nvPr/>
        </p:nvCxnSpPr>
        <p:spPr>
          <a:xfrm flipV="1">
            <a:off x="1205802" y="2441749"/>
            <a:ext cx="5205046" cy="87420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7C7A4E01-8195-4BBB-817D-F7847856E5B5}"/>
              </a:ext>
            </a:extLst>
          </p:cNvPr>
          <p:cNvCxnSpPr>
            <a:cxnSpLocks/>
          </p:cNvCxnSpPr>
          <p:nvPr/>
        </p:nvCxnSpPr>
        <p:spPr>
          <a:xfrm flipV="1">
            <a:off x="5014127" y="2924070"/>
            <a:ext cx="1587640" cy="39188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5297E073-C431-4168-B93C-0CFD4553086C}"/>
              </a:ext>
            </a:extLst>
          </p:cNvPr>
          <p:cNvCxnSpPr/>
          <p:nvPr/>
        </p:nvCxnSpPr>
        <p:spPr>
          <a:xfrm>
            <a:off x="5335675" y="4139921"/>
            <a:ext cx="4029389" cy="37178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CEBA2784-BF89-4EC9-8DDB-3D185F3DC3B8}"/>
              </a:ext>
            </a:extLst>
          </p:cNvPr>
          <p:cNvCxnSpPr/>
          <p:nvPr/>
        </p:nvCxnSpPr>
        <p:spPr>
          <a:xfrm flipV="1">
            <a:off x="2481943" y="2763297"/>
            <a:ext cx="9535886" cy="141681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216956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77AA7A5-359E-4C55-A24D-559FD1D4FE1C}"/>
              </a:ext>
            </a:extLst>
          </p:cNvPr>
          <p:cNvSpPr txBox="1"/>
          <p:nvPr/>
        </p:nvSpPr>
        <p:spPr>
          <a:xfrm>
            <a:off x="108624" y="25998"/>
            <a:ext cx="346364" cy="400110"/>
          </a:xfrm>
          <a:prstGeom prst="rect">
            <a:avLst/>
          </a:prstGeom>
          <a:noFill/>
        </p:spPr>
        <p:txBody>
          <a:bodyPr wrap="square" rtlCol="0">
            <a:spAutoFit/>
          </a:bodyPr>
          <a:lstStyle/>
          <a:p>
            <a:r>
              <a:rPr lang="en-US" sz="2000" b="1" dirty="0">
                <a:solidFill>
                  <a:srgbClr val="FF0000"/>
                </a:solidFill>
              </a:rPr>
              <a:t>T</a:t>
            </a:r>
          </a:p>
        </p:txBody>
      </p:sp>
      <p:pic>
        <p:nvPicPr>
          <p:cNvPr id="9" name="Picture 4">
            <a:extLst>
              <a:ext uri="{FF2B5EF4-FFF2-40B4-BE49-F238E27FC236}">
                <a16:creationId xmlns:a16="http://schemas.microsoft.com/office/drawing/2014/main" id="{03F74A1C-72A6-4F94-98F4-8AB1191A9F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V="1">
            <a:off x="2341265" y="5131760"/>
            <a:ext cx="436755" cy="31168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883D7250-29B6-46B9-9639-C1E772D2E922}"/>
              </a:ext>
            </a:extLst>
          </p:cNvPr>
          <p:cNvPicPr>
            <a:picLocks noChangeAspect="1"/>
          </p:cNvPicPr>
          <p:nvPr/>
        </p:nvPicPr>
        <p:blipFill>
          <a:blip r:embed="rId3"/>
          <a:stretch>
            <a:fillRect/>
          </a:stretch>
        </p:blipFill>
        <p:spPr>
          <a:xfrm>
            <a:off x="2265120" y="0"/>
            <a:ext cx="7812505" cy="3836911"/>
          </a:xfrm>
          <a:prstGeom prst="rect">
            <a:avLst/>
          </a:prstGeom>
        </p:spPr>
      </p:pic>
      <p:sp>
        <p:nvSpPr>
          <p:cNvPr id="12" name="Rectangle 3">
            <a:extLst>
              <a:ext uri="{FF2B5EF4-FFF2-40B4-BE49-F238E27FC236}">
                <a16:creationId xmlns:a16="http://schemas.microsoft.com/office/drawing/2014/main" id="{09590C9C-3209-4CF1-B53A-0D8E8A4809D5}"/>
              </a:ext>
            </a:extLst>
          </p:cNvPr>
          <p:cNvSpPr>
            <a:spLocks noChangeArrowheads="1"/>
          </p:cNvSpPr>
          <p:nvPr/>
        </p:nvSpPr>
        <p:spPr bwMode="auto">
          <a:xfrm>
            <a:off x="108624" y="3057529"/>
            <a:ext cx="11257503" cy="35702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333333"/>
                </a:solidFill>
                <a:effectLst/>
                <a:latin typeface="Merriweather"/>
              </a:rPr>
              <a:t>But wait. Everything just went red! What happened?</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333333"/>
                </a:solidFill>
                <a:effectLst/>
                <a:latin typeface="Merriweather"/>
              </a:rPr>
              <a:t>The data is accurate, and </a:t>
            </a:r>
            <a:r>
              <a:rPr kumimoji="0" lang="en-US" altLang="en-US" sz="1600" b="0" i="1" u="none" strike="noStrike" cap="none" normalizeH="0" baseline="0" dirty="0">
                <a:ln>
                  <a:noFill/>
                </a:ln>
                <a:solidFill>
                  <a:srgbClr val="333333"/>
                </a:solidFill>
                <a:effectLst/>
                <a:latin typeface="Merriweather"/>
              </a:rPr>
              <a:t>technically</a:t>
            </a:r>
            <a:r>
              <a:rPr kumimoji="0" lang="en-US" altLang="en-US" sz="1600" b="0" i="0" u="none" strike="noStrike" cap="none" normalizeH="0" baseline="0" dirty="0">
                <a:ln>
                  <a:noFill/>
                </a:ln>
                <a:solidFill>
                  <a:srgbClr val="333333"/>
                </a:solidFill>
                <a:effectLst/>
                <a:latin typeface="Merriweather"/>
              </a:rPr>
              <a:t> you can compare low performers with high performers, but is that really the whole story?</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333333"/>
                </a:solidFill>
                <a:effectLst/>
                <a:latin typeface="Merriweather"/>
              </a:rPr>
              <a:t>Are sales in some of those states really that terrible, or are there just more people in Florida looking to buy your products? Maybe you have smaller or fewer stores in the states that appear red. Or maybe there’s a higher population density in the states that appear green, so there’s just more people to buy your stuff.</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333333"/>
                </a:solidFill>
                <a:effectLst/>
                <a:latin typeface="Merriweather"/>
              </a:rPr>
              <a:t>Either way, there’s no way you want to show this view to your boss because you aren't confident the data is telling a useful story.</a:t>
            </a:r>
          </a:p>
          <a:p>
            <a:pPr marL="0" marR="0" lvl="0" indent="0" algn="l" defTabSz="914400" rtl="0" eaLnBrk="0" fontAlgn="base" latinLnBrk="0" hangingPunct="0">
              <a:lnSpc>
                <a:spcPct val="100000"/>
              </a:lnSpc>
              <a:spcBef>
                <a:spcPct val="0"/>
              </a:spcBef>
              <a:spcAft>
                <a:spcPct val="0"/>
              </a:spcAft>
              <a:buClrTx/>
              <a:buSzTx/>
              <a:tabLst/>
            </a:pPr>
            <a:r>
              <a:rPr kumimoji="0" lang="en-US" altLang="en-US" sz="1600" b="0" i="0" u="none" strike="noStrike" cap="none" normalizeH="0" baseline="0" dirty="0">
                <a:ln>
                  <a:noFill/>
                </a:ln>
                <a:solidFill>
                  <a:srgbClr val="333333"/>
                </a:solidFill>
                <a:effectLst/>
                <a:latin typeface="Merriweather"/>
              </a:rPr>
              <a:t>7.Click the </a:t>
            </a:r>
            <a:r>
              <a:rPr kumimoji="0" lang="en-US" altLang="en-US" sz="1600" b="1" i="0" u="none" strike="noStrike" cap="none" normalizeH="0" baseline="0" dirty="0">
                <a:ln>
                  <a:noFill/>
                </a:ln>
                <a:solidFill>
                  <a:srgbClr val="333333"/>
                </a:solidFill>
                <a:effectLst/>
                <a:latin typeface="Merriweather"/>
              </a:rPr>
              <a:t>Undo</a:t>
            </a:r>
            <a:r>
              <a:rPr kumimoji="0" lang="en-US" altLang="en-US" sz="1600" b="0" i="0" u="none" strike="noStrike" cap="none" normalizeH="0" baseline="0" dirty="0">
                <a:ln>
                  <a:noFill/>
                </a:ln>
                <a:solidFill>
                  <a:srgbClr val="333333"/>
                </a:solidFill>
                <a:effectLst/>
                <a:latin typeface="Merriweather"/>
              </a:rPr>
              <a:t> icon   </a:t>
            </a:r>
            <a:r>
              <a:rPr kumimoji="0" lang="en-US" altLang="en-US" b="0" i="0" u="none" strike="noStrike" cap="none" normalizeH="0" baseline="0" dirty="0">
                <a:ln>
                  <a:noFill/>
                </a:ln>
                <a:solidFill>
                  <a:srgbClr val="333333"/>
                </a:solidFill>
                <a:effectLst/>
                <a:latin typeface="Merriweather"/>
              </a:rPr>
              <a:t>      </a:t>
            </a:r>
            <a:r>
              <a:rPr kumimoji="0" lang="en-US" altLang="en-US" sz="1600" b="0" i="0" u="none" strike="noStrike" cap="none" normalizeH="0" baseline="0" dirty="0">
                <a:ln>
                  <a:noFill/>
                </a:ln>
                <a:solidFill>
                  <a:srgbClr val="333333"/>
                </a:solidFill>
                <a:effectLst/>
                <a:latin typeface="Merriweather"/>
              </a:rPr>
              <a:t> in the toolbar or press </a:t>
            </a:r>
            <a:r>
              <a:rPr lang="en-US" altLang="en-US" sz="1600" dirty="0" err="1">
                <a:solidFill>
                  <a:srgbClr val="333333"/>
                </a:solidFill>
                <a:latin typeface="Merriweather"/>
              </a:rPr>
              <a:t>Ctrl+z</a:t>
            </a:r>
            <a:r>
              <a:rPr lang="en-US" altLang="en-US" sz="1600" dirty="0">
                <a:solidFill>
                  <a:srgbClr val="333333"/>
                </a:solidFill>
                <a:latin typeface="Merriweather"/>
              </a:rPr>
              <a:t> </a:t>
            </a:r>
            <a:r>
              <a:rPr kumimoji="0" lang="en-US" altLang="en-US" sz="1600" b="0" i="0" u="none" strike="noStrike" cap="none" normalizeH="0" baseline="0" dirty="0">
                <a:ln>
                  <a:noFill/>
                </a:ln>
                <a:solidFill>
                  <a:srgbClr val="333333"/>
                </a:solidFill>
                <a:effectLst/>
                <a:latin typeface="Merriweather"/>
              </a:rPr>
              <a:t>to return to that nice, blue view.</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333333"/>
                </a:solidFill>
                <a:effectLst/>
                <a:latin typeface="Merriweather"/>
              </a:rPr>
              <a:t>There’s still a color problem. Everything looks dandy—that’s the problem!</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333333"/>
                </a:solidFill>
                <a:effectLst/>
                <a:latin typeface="Merriweather"/>
              </a:rPr>
              <a:t>At first glance, it appears that Florida is performing the best. Hovering over its mark reveals a total of 89,474 USD in sales, as compared to South Carolina, for example, which has only 8,482 USD in sales. However, have any of the states in the South been profitable?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73483555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77AA7A5-359E-4C55-A24D-559FD1D4FE1C}"/>
              </a:ext>
            </a:extLst>
          </p:cNvPr>
          <p:cNvSpPr txBox="1"/>
          <p:nvPr/>
        </p:nvSpPr>
        <p:spPr>
          <a:xfrm>
            <a:off x="108624" y="25998"/>
            <a:ext cx="346364" cy="400110"/>
          </a:xfrm>
          <a:prstGeom prst="rect">
            <a:avLst/>
          </a:prstGeom>
          <a:noFill/>
        </p:spPr>
        <p:txBody>
          <a:bodyPr wrap="square" rtlCol="0">
            <a:spAutoFit/>
          </a:bodyPr>
          <a:lstStyle/>
          <a:p>
            <a:r>
              <a:rPr lang="en-US" sz="2000" b="1" dirty="0">
                <a:solidFill>
                  <a:srgbClr val="FF0000"/>
                </a:solidFill>
              </a:rPr>
              <a:t>T</a:t>
            </a:r>
          </a:p>
        </p:txBody>
      </p:sp>
      <p:sp>
        <p:nvSpPr>
          <p:cNvPr id="4" name="TextBox 3">
            <a:extLst>
              <a:ext uri="{FF2B5EF4-FFF2-40B4-BE49-F238E27FC236}">
                <a16:creationId xmlns:a16="http://schemas.microsoft.com/office/drawing/2014/main" id="{5EC75138-74B2-4593-B16D-B7AE692F8953}"/>
              </a:ext>
            </a:extLst>
          </p:cNvPr>
          <p:cNvSpPr txBox="1"/>
          <p:nvPr/>
        </p:nvSpPr>
        <p:spPr>
          <a:xfrm>
            <a:off x="941471" y="102942"/>
            <a:ext cx="9092866" cy="369332"/>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rgbClr val="333333"/>
                </a:solidFill>
                <a:effectLst/>
                <a:latin typeface="Merriweather"/>
              </a:rPr>
              <a:t>8. Drag </a:t>
            </a:r>
            <a:r>
              <a:rPr kumimoji="0" lang="en-US" altLang="en-US" sz="1800" b="1" i="0" u="none" strike="noStrike" cap="none" normalizeH="0" baseline="0" dirty="0">
                <a:ln>
                  <a:noFill/>
                </a:ln>
                <a:solidFill>
                  <a:srgbClr val="333333"/>
                </a:solidFill>
                <a:effectLst/>
                <a:latin typeface="Merriweather"/>
              </a:rPr>
              <a:t>Profit</a:t>
            </a:r>
            <a:r>
              <a:rPr kumimoji="0" lang="en-US" altLang="en-US" sz="1800" b="0" i="0" u="none" strike="noStrike" cap="none" normalizeH="0" baseline="0" dirty="0">
                <a:ln>
                  <a:noFill/>
                </a:ln>
                <a:solidFill>
                  <a:srgbClr val="333333"/>
                </a:solidFill>
                <a:effectLst/>
                <a:latin typeface="Merriweather"/>
              </a:rPr>
              <a:t> to </a:t>
            </a:r>
            <a:r>
              <a:rPr kumimoji="0" lang="en-US" altLang="en-US" sz="1800" b="1" i="0" u="none" strike="noStrike" cap="none" normalizeH="0" baseline="0" dirty="0">
                <a:ln>
                  <a:noFill/>
                </a:ln>
                <a:solidFill>
                  <a:srgbClr val="333333"/>
                </a:solidFill>
                <a:effectLst/>
                <a:latin typeface="Merriweather"/>
              </a:rPr>
              <a:t>Color</a:t>
            </a:r>
            <a:r>
              <a:rPr kumimoji="0" lang="en-US" altLang="en-US" sz="1800" b="0" i="0" u="none" strike="noStrike" cap="none" normalizeH="0" baseline="0" dirty="0">
                <a:ln>
                  <a:noFill/>
                </a:ln>
                <a:solidFill>
                  <a:srgbClr val="333333"/>
                </a:solidFill>
                <a:effectLst/>
                <a:latin typeface="Merriweather"/>
              </a:rPr>
              <a:t> on the Marks card to see if you can answer this question.</a:t>
            </a:r>
          </a:p>
        </p:txBody>
      </p:sp>
      <p:pic>
        <p:nvPicPr>
          <p:cNvPr id="6" name="Picture 5">
            <a:extLst>
              <a:ext uri="{FF2B5EF4-FFF2-40B4-BE49-F238E27FC236}">
                <a16:creationId xmlns:a16="http://schemas.microsoft.com/office/drawing/2014/main" id="{AC945E41-D163-4C4F-9312-D01C93C5F7AC}"/>
              </a:ext>
            </a:extLst>
          </p:cNvPr>
          <p:cNvPicPr>
            <a:picLocks noChangeAspect="1"/>
          </p:cNvPicPr>
          <p:nvPr/>
        </p:nvPicPr>
        <p:blipFill>
          <a:blip r:embed="rId2"/>
          <a:stretch>
            <a:fillRect/>
          </a:stretch>
        </p:blipFill>
        <p:spPr>
          <a:xfrm>
            <a:off x="731564" y="472274"/>
            <a:ext cx="9512680" cy="4764838"/>
          </a:xfrm>
          <a:prstGeom prst="rect">
            <a:avLst/>
          </a:prstGeom>
        </p:spPr>
      </p:pic>
      <p:sp>
        <p:nvSpPr>
          <p:cNvPr id="8" name="TextBox 7">
            <a:extLst>
              <a:ext uri="{FF2B5EF4-FFF2-40B4-BE49-F238E27FC236}">
                <a16:creationId xmlns:a16="http://schemas.microsoft.com/office/drawing/2014/main" id="{35ACD55D-FD24-4E22-9440-5385761B1992}"/>
              </a:ext>
            </a:extLst>
          </p:cNvPr>
          <p:cNvSpPr txBox="1"/>
          <p:nvPr/>
        </p:nvSpPr>
        <p:spPr>
          <a:xfrm>
            <a:off x="454988" y="5237112"/>
            <a:ext cx="11600654" cy="1200329"/>
          </a:xfrm>
          <a:prstGeom prst="rect">
            <a:avLst/>
          </a:prstGeom>
          <a:noFill/>
        </p:spPr>
        <p:txBody>
          <a:bodyPr wrap="square">
            <a:spAutoFit/>
          </a:bodyPr>
          <a:lstStyle/>
          <a:p>
            <a:pPr algn="l"/>
            <a:r>
              <a:rPr lang="en-US" b="0" i="0" dirty="0">
                <a:solidFill>
                  <a:srgbClr val="333333"/>
                </a:solidFill>
                <a:effectLst/>
                <a:latin typeface="Merriweather"/>
              </a:rPr>
              <a:t>Now that’s more like it! Since profit often consists of both positive and negative values, Tableau automatically selects the Orange-Blue Diverging color palette to quickly show the states with negative profit and the states with positive profit.</a:t>
            </a:r>
          </a:p>
          <a:p>
            <a:pPr algn="l"/>
            <a:r>
              <a:rPr lang="en-US" b="0" i="0" dirty="0">
                <a:solidFill>
                  <a:srgbClr val="333333"/>
                </a:solidFill>
                <a:effectLst/>
                <a:latin typeface="Merriweather"/>
              </a:rPr>
              <a:t>It’s now clear that Tennessee, North Carolina, and Florida have negative profit, even though it appeared they were doing okay—even great—in Sales. But why? You'll answer that in the next step.</a:t>
            </a:r>
          </a:p>
        </p:txBody>
      </p:sp>
    </p:spTree>
    <p:extLst>
      <p:ext uri="{BB962C8B-B14F-4D97-AF65-F5344CB8AC3E}">
        <p14:creationId xmlns:p14="http://schemas.microsoft.com/office/powerpoint/2010/main" val="183419339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72EE28-77B6-4BB7-A0CD-7406C70508FB}"/>
              </a:ext>
            </a:extLst>
          </p:cNvPr>
          <p:cNvSpPr>
            <a:spLocks noGrp="1"/>
          </p:cNvSpPr>
          <p:nvPr>
            <p:ph type="title"/>
          </p:nvPr>
        </p:nvSpPr>
        <p:spPr/>
        <p:txBody>
          <a:bodyPr/>
          <a:lstStyle/>
          <a:p>
            <a:pPr algn="ctr"/>
            <a:r>
              <a:rPr lang="en-US" b="0" i="0" dirty="0">
                <a:effectLst/>
                <a:latin typeface="Benton Sans Book"/>
              </a:rPr>
              <a:t>Step 5: Drill down into the details</a:t>
            </a:r>
            <a:br>
              <a:rPr lang="en-US" b="0" i="0" dirty="0">
                <a:effectLst/>
                <a:latin typeface="Benton Sans Book"/>
              </a:rPr>
            </a:br>
            <a:br>
              <a:rPr lang="en-US" b="1" i="0" dirty="0">
                <a:effectLst/>
                <a:latin typeface="Nunito Sans"/>
              </a:rPr>
            </a:br>
            <a:endParaRPr lang="en-US" dirty="0"/>
          </a:p>
        </p:txBody>
      </p:sp>
    </p:spTree>
    <p:extLst>
      <p:ext uri="{BB962C8B-B14F-4D97-AF65-F5344CB8AC3E}">
        <p14:creationId xmlns:p14="http://schemas.microsoft.com/office/powerpoint/2010/main" val="417528032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8B6B367-24D8-42A0-B330-76CBEB138B96}"/>
              </a:ext>
            </a:extLst>
          </p:cNvPr>
          <p:cNvSpPr txBox="1"/>
          <p:nvPr/>
        </p:nvSpPr>
        <p:spPr>
          <a:xfrm>
            <a:off x="1802841" y="1331466"/>
            <a:ext cx="9200104" cy="4208588"/>
          </a:xfrm>
          <a:prstGeom prst="rect">
            <a:avLst/>
          </a:prstGeom>
          <a:noFill/>
        </p:spPr>
        <p:txBody>
          <a:bodyPr wrap="square">
            <a:spAutoFit/>
          </a:bodyPr>
          <a:lstStyle/>
          <a:p>
            <a:pPr>
              <a:lnSpc>
                <a:spcPct val="150000"/>
              </a:lnSpc>
            </a:pPr>
            <a:r>
              <a:rPr lang="en-US" sz="2000" b="0" i="0" dirty="0">
                <a:effectLst/>
                <a:highlight>
                  <a:srgbClr val="FFFF00"/>
                </a:highlight>
                <a:latin typeface="Nunito Sans"/>
              </a:rPr>
              <a:t>Tableau Drill Down is the feature to represent </a:t>
            </a:r>
            <a:r>
              <a:rPr lang="en-US" sz="2000" b="1" i="0" u="sng" dirty="0">
                <a:effectLst/>
                <a:highlight>
                  <a:srgbClr val="FFFF00"/>
                </a:highlight>
                <a:latin typeface="Nunito Sans"/>
              </a:rPr>
              <a:t>the hierarchical data view </a:t>
            </a:r>
            <a:r>
              <a:rPr lang="en-US" sz="2000" b="0" i="0" dirty="0">
                <a:effectLst/>
                <a:highlight>
                  <a:srgbClr val="FFFF00"/>
                </a:highlight>
                <a:latin typeface="Nunito Sans"/>
              </a:rPr>
              <a:t>of the visualization. It helps in-depth analysis of a particular dimension and its dimensions with the details of measures. The drill-down reports are context-specific and are created for specific business requirements. Some of the </a:t>
            </a:r>
            <a:r>
              <a:rPr lang="en-US" sz="2000" b="0" i="0" u="sng" dirty="0">
                <a:effectLst/>
                <a:highlight>
                  <a:srgbClr val="FFFF00"/>
                </a:highlight>
                <a:latin typeface="Nunito Sans"/>
              </a:rPr>
              <a:t>examples of drill-down reports in Tableau is representing sales data for a country, region, state and city levels. </a:t>
            </a:r>
            <a:r>
              <a:rPr lang="en-US" sz="2000" b="0" i="0" dirty="0">
                <a:effectLst/>
                <a:highlight>
                  <a:srgbClr val="FFFF00"/>
                </a:highlight>
                <a:latin typeface="Nunito Sans"/>
              </a:rPr>
              <a:t>Similarly representing the year, month, the date representation is a common use case for drill-down reports. </a:t>
            </a:r>
            <a:r>
              <a:rPr lang="en-US" sz="2000" b="0" i="0" dirty="0">
                <a:effectLst/>
                <a:latin typeface="Nunito Sans"/>
              </a:rPr>
              <a:t>Tableau provision to view the drill-down feature on the dashboard. Drill down is an important feature in Tableau that adds value to business intelligence(BI).</a:t>
            </a:r>
            <a:endParaRPr lang="en-US" sz="2000" dirty="0"/>
          </a:p>
        </p:txBody>
      </p:sp>
      <p:sp>
        <p:nvSpPr>
          <p:cNvPr id="4" name="TextBox 3">
            <a:extLst>
              <a:ext uri="{FF2B5EF4-FFF2-40B4-BE49-F238E27FC236}">
                <a16:creationId xmlns:a16="http://schemas.microsoft.com/office/drawing/2014/main" id="{FE5B5929-110C-48CF-A9E2-0EE3FA2EBFEE}"/>
              </a:ext>
            </a:extLst>
          </p:cNvPr>
          <p:cNvSpPr txBox="1"/>
          <p:nvPr/>
        </p:nvSpPr>
        <p:spPr>
          <a:xfrm>
            <a:off x="2743200" y="513166"/>
            <a:ext cx="7468602" cy="707886"/>
          </a:xfrm>
          <a:prstGeom prst="rect">
            <a:avLst/>
          </a:prstGeom>
          <a:noFill/>
        </p:spPr>
        <p:txBody>
          <a:bodyPr wrap="square">
            <a:spAutoFit/>
          </a:bodyPr>
          <a:lstStyle/>
          <a:p>
            <a:r>
              <a:rPr lang="en-US" sz="4000" b="1" i="0" dirty="0">
                <a:effectLst/>
                <a:highlight>
                  <a:srgbClr val="FFFF00"/>
                </a:highlight>
                <a:latin typeface="Nunito Sans"/>
              </a:rPr>
              <a:t>What is Tableau Drill Down  ?</a:t>
            </a:r>
            <a:endParaRPr lang="en-US" sz="4000" b="1" dirty="0">
              <a:highlight>
                <a:srgbClr val="FFFF00"/>
              </a:highlight>
            </a:endParaRPr>
          </a:p>
        </p:txBody>
      </p:sp>
      <p:cxnSp>
        <p:nvCxnSpPr>
          <p:cNvPr id="5" name="Straight Connector 4">
            <a:extLst>
              <a:ext uri="{FF2B5EF4-FFF2-40B4-BE49-F238E27FC236}">
                <a16:creationId xmlns:a16="http://schemas.microsoft.com/office/drawing/2014/main" id="{B67980A4-54A7-4DBD-9BB3-FE0B3018B948}"/>
              </a:ext>
            </a:extLst>
          </p:cNvPr>
          <p:cNvCxnSpPr/>
          <p:nvPr/>
        </p:nvCxnSpPr>
        <p:spPr>
          <a:xfrm>
            <a:off x="7599680" y="1737360"/>
            <a:ext cx="1808480"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116474393"/>
      </p:ext>
    </p:extLst>
  </p:cSld>
  <p:clrMapOvr>
    <a:masterClrMapping/>
  </p:clrMapOvr>
  <p:extLst>
    <p:ext uri="{6950BFC3-D8DA-4A85-94F7-54DA5524770B}">
      <p188:commentRel xmlns:p188="http://schemas.microsoft.com/office/powerpoint/2018/8/main" r:id="rId2"/>
    </p:ext>
  </p:extLs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CBD3040-A8BE-4F6E-A6C4-496B8C4D32EB}"/>
              </a:ext>
            </a:extLst>
          </p:cNvPr>
          <p:cNvSpPr txBox="1"/>
          <p:nvPr/>
        </p:nvSpPr>
        <p:spPr>
          <a:xfrm>
            <a:off x="763793" y="516367"/>
            <a:ext cx="10370372" cy="646331"/>
          </a:xfrm>
          <a:prstGeom prst="rect">
            <a:avLst/>
          </a:prstGeom>
          <a:noFill/>
        </p:spPr>
        <p:txBody>
          <a:bodyPr wrap="square" rtlCol="0">
            <a:spAutoFit/>
          </a:bodyPr>
          <a:lstStyle/>
          <a:p>
            <a:r>
              <a:rPr lang="en-US" dirty="0"/>
              <a:t>You can </a:t>
            </a:r>
            <a:r>
              <a:rPr lang="en-US" sz="1800" b="0" i="0" dirty="0">
                <a:effectLst/>
                <a:highlight>
                  <a:srgbClr val="FFFF00"/>
                </a:highlight>
                <a:latin typeface="Nunito Sans"/>
              </a:rPr>
              <a:t>Drill Down  by </a:t>
            </a:r>
            <a:r>
              <a:rPr lang="en-US" b="0" i="0" dirty="0">
                <a:solidFill>
                  <a:srgbClr val="333333"/>
                </a:solidFill>
                <a:effectLst/>
                <a:highlight>
                  <a:srgbClr val="FFFF00"/>
                </a:highlight>
                <a:latin typeface="Merriweather"/>
              </a:rPr>
              <a:t>clicking on the </a:t>
            </a:r>
            <a:r>
              <a:rPr lang="en-US" b="1" i="0" dirty="0">
                <a:solidFill>
                  <a:srgbClr val="333333"/>
                </a:solidFill>
                <a:effectLst/>
                <a:highlight>
                  <a:srgbClr val="FFFF00"/>
                </a:highlight>
                <a:latin typeface="Merriweather"/>
              </a:rPr>
              <a:t>plus</a:t>
            </a:r>
            <a:r>
              <a:rPr lang="en-US" b="0" i="0" dirty="0">
                <a:solidFill>
                  <a:srgbClr val="333333"/>
                </a:solidFill>
                <a:effectLst/>
                <a:highlight>
                  <a:srgbClr val="FFFF00"/>
                </a:highlight>
                <a:latin typeface="Merriweather"/>
              </a:rPr>
              <a:t> icon as an example on the </a:t>
            </a:r>
            <a:r>
              <a:rPr lang="en-US" b="1" i="0" dirty="0">
                <a:solidFill>
                  <a:srgbClr val="333333"/>
                </a:solidFill>
                <a:effectLst/>
                <a:highlight>
                  <a:srgbClr val="FFFF00"/>
                </a:highlight>
                <a:latin typeface="Merriweather"/>
              </a:rPr>
              <a:t>State</a:t>
            </a:r>
            <a:r>
              <a:rPr lang="en-US" b="0" i="0" dirty="0">
                <a:solidFill>
                  <a:srgbClr val="333333"/>
                </a:solidFill>
                <a:effectLst/>
                <a:highlight>
                  <a:srgbClr val="FFFF00"/>
                </a:highlight>
                <a:latin typeface="Merriweather"/>
              </a:rPr>
              <a:t> field to drill-down to the City level of detail</a:t>
            </a:r>
            <a:r>
              <a:rPr lang="en-US" dirty="0"/>
              <a:t> . </a:t>
            </a:r>
          </a:p>
        </p:txBody>
      </p:sp>
      <p:pic>
        <p:nvPicPr>
          <p:cNvPr id="5" name="Picture 4">
            <a:extLst>
              <a:ext uri="{FF2B5EF4-FFF2-40B4-BE49-F238E27FC236}">
                <a16:creationId xmlns:a16="http://schemas.microsoft.com/office/drawing/2014/main" id="{BCE94E4A-F710-4FD8-8585-6B4EF75922DD}"/>
              </a:ext>
            </a:extLst>
          </p:cNvPr>
          <p:cNvPicPr>
            <a:picLocks noChangeAspect="1"/>
          </p:cNvPicPr>
          <p:nvPr/>
        </p:nvPicPr>
        <p:blipFill rotWithShape="1">
          <a:blip r:embed="rId2"/>
          <a:srcRect l="-720" t="3608" r="17824" b="6511"/>
          <a:stretch/>
        </p:blipFill>
        <p:spPr>
          <a:xfrm>
            <a:off x="1312433" y="1204855"/>
            <a:ext cx="8695764" cy="5303521"/>
          </a:xfrm>
          <a:prstGeom prst="rect">
            <a:avLst/>
          </a:prstGeom>
        </p:spPr>
      </p:pic>
      <p:cxnSp>
        <p:nvCxnSpPr>
          <p:cNvPr id="7" name="Straight Arrow Connector 6">
            <a:extLst>
              <a:ext uri="{FF2B5EF4-FFF2-40B4-BE49-F238E27FC236}">
                <a16:creationId xmlns:a16="http://schemas.microsoft.com/office/drawing/2014/main" id="{83725169-7517-48D7-A345-8C7D9A18FEB6}"/>
              </a:ext>
            </a:extLst>
          </p:cNvPr>
          <p:cNvCxnSpPr/>
          <p:nvPr/>
        </p:nvCxnSpPr>
        <p:spPr>
          <a:xfrm flipH="1">
            <a:off x="3184264" y="839096"/>
            <a:ext cx="4292301" cy="3506993"/>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8" name="TextBox 7">
            <a:extLst>
              <a:ext uri="{FF2B5EF4-FFF2-40B4-BE49-F238E27FC236}">
                <a16:creationId xmlns:a16="http://schemas.microsoft.com/office/drawing/2014/main" id="{3474B9C6-77F5-43DA-9E19-D79BA33185A1}"/>
              </a:ext>
            </a:extLst>
          </p:cNvPr>
          <p:cNvSpPr txBox="1"/>
          <p:nvPr/>
        </p:nvSpPr>
        <p:spPr>
          <a:xfrm>
            <a:off x="731520" y="6572922"/>
            <a:ext cx="10542494" cy="369332"/>
          </a:xfrm>
          <a:prstGeom prst="rect">
            <a:avLst/>
          </a:prstGeom>
          <a:noFill/>
        </p:spPr>
        <p:txBody>
          <a:bodyPr wrap="square" rtlCol="0">
            <a:spAutoFit/>
          </a:bodyPr>
          <a:lstStyle/>
          <a:p>
            <a:r>
              <a:rPr lang="en-US" dirty="0"/>
              <a:t>Please press </a:t>
            </a:r>
            <a:r>
              <a:rPr lang="en-US" dirty="0" err="1"/>
              <a:t>Ctrl+z</a:t>
            </a:r>
            <a:r>
              <a:rPr lang="en-US" dirty="0"/>
              <a:t> to undo </a:t>
            </a:r>
          </a:p>
        </p:txBody>
      </p:sp>
    </p:spTree>
    <p:extLst>
      <p:ext uri="{BB962C8B-B14F-4D97-AF65-F5344CB8AC3E}">
        <p14:creationId xmlns:p14="http://schemas.microsoft.com/office/powerpoint/2010/main" val="30895206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0689F0B-2684-460A-B574-9873FA578D88}"/>
              </a:ext>
            </a:extLst>
          </p:cNvPr>
          <p:cNvSpPr txBox="1"/>
          <p:nvPr/>
        </p:nvSpPr>
        <p:spPr>
          <a:xfrm>
            <a:off x="286327" y="424873"/>
            <a:ext cx="11637818" cy="646331"/>
          </a:xfrm>
          <a:prstGeom prst="rect">
            <a:avLst/>
          </a:prstGeom>
          <a:noFill/>
        </p:spPr>
        <p:txBody>
          <a:bodyPr wrap="square" rtlCol="0">
            <a:spAutoFit/>
          </a:bodyPr>
          <a:lstStyle/>
          <a:p>
            <a:r>
              <a:rPr lang="en-US" dirty="0"/>
              <a:t>Then drag profit to filter then select sum , then Next, then select at most then change upper limit to 0 to just get negative profitable products </a:t>
            </a:r>
          </a:p>
        </p:txBody>
      </p:sp>
      <p:pic>
        <p:nvPicPr>
          <p:cNvPr id="4" name="Picture 3">
            <a:extLst>
              <a:ext uri="{FF2B5EF4-FFF2-40B4-BE49-F238E27FC236}">
                <a16:creationId xmlns:a16="http://schemas.microsoft.com/office/drawing/2014/main" id="{540969B5-E10C-4C2D-B358-8EAE405AF1BC}"/>
              </a:ext>
            </a:extLst>
          </p:cNvPr>
          <p:cNvPicPr>
            <a:picLocks noChangeAspect="1"/>
          </p:cNvPicPr>
          <p:nvPr/>
        </p:nvPicPr>
        <p:blipFill>
          <a:blip r:embed="rId2"/>
          <a:stretch>
            <a:fillRect/>
          </a:stretch>
        </p:blipFill>
        <p:spPr>
          <a:xfrm>
            <a:off x="212436" y="1089419"/>
            <a:ext cx="2584697" cy="3592173"/>
          </a:xfrm>
          <a:prstGeom prst="rect">
            <a:avLst/>
          </a:prstGeom>
        </p:spPr>
      </p:pic>
      <p:cxnSp>
        <p:nvCxnSpPr>
          <p:cNvPr id="6" name="Straight Arrow Connector 5">
            <a:extLst>
              <a:ext uri="{FF2B5EF4-FFF2-40B4-BE49-F238E27FC236}">
                <a16:creationId xmlns:a16="http://schemas.microsoft.com/office/drawing/2014/main" id="{9A7BAF9C-FE9D-4059-BE18-A25232B26B09}"/>
              </a:ext>
            </a:extLst>
          </p:cNvPr>
          <p:cNvCxnSpPr>
            <a:cxnSpLocks/>
          </p:cNvCxnSpPr>
          <p:nvPr/>
        </p:nvCxnSpPr>
        <p:spPr>
          <a:xfrm flipH="1">
            <a:off x="785091" y="766618"/>
            <a:ext cx="3131127" cy="11360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8FAA98D8-7D19-485A-9D50-5CE37FE6F335}"/>
              </a:ext>
            </a:extLst>
          </p:cNvPr>
          <p:cNvCxnSpPr>
            <a:cxnSpLocks/>
          </p:cNvCxnSpPr>
          <p:nvPr/>
        </p:nvCxnSpPr>
        <p:spPr>
          <a:xfrm flipH="1">
            <a:off x="1644073" y="766618"/>
            <a:ext cx="3408218" cy="32142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D1E81DA7-C743-4BF6-80DA-CB9FC2EB371A}"/>
              </a:ext>
            </a:extLst>
          </p:cNvPr>
          <p:cNvPicPr>
            <a:picLocks noChangeAspect="1"/>
          </p:cNvPicPr>
          <p:nvPr/>
        </p:nvPicPr>
        <p:blipFill>
          <a:blip r:embed="rId3"/>
          <a:stretch>
            <a:fillRect/>
          </a:stretch>
        </p:blipFill>
        <p:spPr>
          <a:xfrm>
            <a:off x="4991973" y="1499048"/>
            <a:ext cx="6087325" cy="3915321"/>
          </a:xfrm>
          <a:prstGeom prst="rect">
            <a:avLst/>
          </a:prstGeom>
        </p:spPr>
      </p:pic>
      <p:cxnSp>
        <p:nvCxnSpPr>
          <p:cNvPr id="14" name="Straight Arrow Connector 13">
            <a:extLst>
              <a:ext uri="{FF2B5EF4-FFF2-40B4-BE49-F238E27FC236}">
                <a16:creationId xmlns:a16="http://schemas.microsoft.com/office/drawing/2014/main" id="{C157BACC-BAFD-4150-8252-59F73C1B7C59}"/>
              </a:ext>
            </a:extLst>
          </p:cNvPr>
          <p:cNvCxnSpPr/>
          <p:nvPr/>
        </p:nvCxnSpPr>
        <p:spPr>
          <a:xfrm flipH="1">
            <a:off x="9116291" y="840509"/>
            <a:ext cx="1948873" cy="26323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40577574-28B6-49FD-900B-639C6074FA00}"/>
              </a:ext>
            </a:extLst>
          </p:cNvPr>
          <p:cNvCxnSpPr/>
          <p:nvPr/>
        </p:nvCxnSpPr>
        <p:spPr>
          <a:xfrm>
            <a:off x="6899564" y="729673"/>
            <a:ext cx="1320800" cy="13854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161732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37930F-0ACC-4ABA-BBDC-03D15215D973}"/>
              </a:ext>
            </a:extLst>
          </p:cNvPr>
          <p:cNvPicPr>
            <a:picLocks noChangeAspect="1"/>
          </p:cNvPicPr>
          <p:nvPr/>
        </p:nvPicPr>
        <p:blipFill rotWithShape="1">
          <a:blip r:embed="rId2"/>
          <a:srcRect t="8485" r="11743" b="10572"/>
          <a:stretch/>
        </p:blipFill>
        <p:spPr>
          <a:xfrm>
            <a:off x="267854" y="923637"/>
            <a:ext cx="10760364" cy="5551054"/>
          </a:xfrm>
          <a:prstGeom prst="rect">
            <a:avLst/>
          </a:prstGeom>
        </p:spPr>
      </p:pic>
      <p:sp>
        <p:nvSpPr>
          <p:cNvPr id="4" name="TextBox 3">
            <a:extLst>
              <a:ext uri="{FF2B5EF4-FFF2-40B4-BE49-F238E27FC236}">
                <a16:creationId xmlns:a16="http://schemas.microsoft.com/office/drawing/2014/main" id="{9C172665-D96F-49CF-9031-BEAD606EEDC1}"/>
              </a:ext>
            </a:extLst>
          </p:cNvPr>
          <p:cNvSpPr txBox="1"/>
          <p:nvPr/>
        </p:nvSpPr>
        <p:spPr>
          <a:xfrm>
            <a:off x="249382" y="193964"/>
            <a:ext cx="9772073" cy="646331"/>
          </a:xfrm>
          <a:prstGeom prst="rect">
            <a:avLst/>
          </a:prstGeom>
          <a:noFill/>
        </p:spPr>
        <p:txBody>
          <a:bodyPr wrap="square" rtlCol="0">
            <a:spAutoFit/>
          </a:bodyPr>
          <a:lstStyle/>
          <a:p>
            <a:r>
              <a:rPr lang="en-US" dirty="0"/>
              <a:t>Then drag subcategory to label and  Add year to show filter and brows that are they negative profitable in all years or not</a:t>
            </a:r>
          </a:p>
        </p:txBody>
      </p:sp>
      <p:cxnSp>
        <p:nvCxnSpPr>
          <p:cNvPr id="6" name="Straight Arrow Connector 5">
            <a:extLst>
              <a:ext uri="{FF2B5EF4-FFF2-40B4-BE49-F238E27FC236}">
                <a16:creationId xmlns:a16="http://schemas.microsoft.com/office/drawing/2014/main" id="{4EB39A65-B9F1-4079-BCC8-E1CDE742C927}"/>
              </a:ext>
            </a:extLst>
          </p:cNvPr>
          <p:cNvCxnSpPr/>
          <p:nvPr/>
        </p:nvCxnSpPr>
        <p:spPr>
          <a:xfrm flipH="1">
            <a:off x="2198255" y="517236"/>
            <a:ext cx="1874981" cy="25584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94790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D24EF5E-5326-495A-AD32-0819F88A8184}"/>
              </a:ext>
            </a:extLst>
          </p:cNvPr>
          <p:cNvSpPr txBox="1"/>
          <p:nvPr/>
        </p:nvSpPr>
        <p:spPr>
          <a:xfrm>
            <a:off x="3731491" y="939189"/>
            <a:ext cx="6096000" cy="611065"/>
          </a:xfrm>
          <a:prstGeom prst="rect">
            <a:avLst/>
          </a:prstGeom>
          <a:noFill/>
        </p:spPr>
        <p:txBody>
          <a:bodyPr wrap="square">
            <a:spAutoFit/>
          </a:bodyPr>
          <a:lstStyle/>
          <a:p>
            <a:pPr marL="0" marR="0">
              <a:lnSpc>
                <a:spcPts val="4425"/>
              </a:lnSpc>
              <a:spcBef>
                <a:spcPts val="750"/>
              </a:spcBef>
              <a:spcAft>
                <a:spcPts val="1125"/>
              </a:spcAft>
            </a:pPr>
            <a:r>
              <a:rPr lang="en-CA" sz="3200" b="1" spc="-20" dirty="0">
                <a:solidFill>
                  <a:srgbClr val="091E42"/>
                </a:solidFill>
                <a:effectLst/>
                <a:latin typeface="Segoe UI" panose="020B0502040204020203" pitchFamily="34" charset="0"/>
                <a:ea typeface="Times New Roman" panose="02020603050405020304" pitchFamily="18" charset="0"/>
              </a:rPr>
              <a:t>Creating hierarchy</a:t>
            </a:r>
            <a:endParaRPr lang="en-US" sz="2000" b="1" dirty="0">
              <a:effectLst/>
              <a:latin typeface="Times New Roman" panose="02020603050405020304" pitchFamily="18" charset="0"/>
              <a:ea typeface="Times New Roman" panose="02020603050405020304" pitchFamily="18" charset="0"/>
            </a:endParaRPr>
          </a:p>
        </p:txBody>
      </p:sp>
      <p:pic>
        <p:nvPicPr>
          <p:cNvPr id="5" name="Picture 4">
            <a:extLst>
              <a:ext uri="{FF2B5EF4-FFF2-40B4-BE49-F238E27FC236}">
                <a16:creationId xmlns:a16="http://schemas.microsoft.com/office/drawing/2014/main" id="{57260726-FFF5-4A69-ABFF-E6A07BD08104}"/>
              </a:ext>
            </a:extLst>
          </p:cNvPr>
          <p:cNvPicPr>
            <a:picLocks noChangeAspect="1"/>
          </p:cNvPicPr>
          <p:nvPr/>
        </p:nvPicPr>
        <p:blipFill rotWithShape="1">
          <a:blip r:embed="rId2"/>
          <a:srcRect t="17643" r="64015" b="28620"/>
          <a:stretch/>
        </p:blipFill>
        <p:spPr>
          <a:xfrm>
            <a:off x="73891" y="2004291"/>
            <a:ext cx="4387273" cy="3685309"/>
          </a:xfrm>
          <a:prstGeom prst="rect">
            <a:avLst/>
          </a:prstGeom>
        </p:spPr>
      </p:pic>
      <p:pic>
        <p:nvPicPr>
          <p:cNvPr id="7" name="Picture 6">
            <a:extLst>
              <a:ext uri="{FF2B5EF4-FFF2-40B4-BE49-F238E27FC236}">
                <a16:creationId xmlns:a16="http://schemas.microsoft.com/office/drawing/2014/main" id="{06CB5EC8-95AE-408B-B23E-FD7B6AEEA65F}"/>
              </a:ext>
            </a:extLst>
          </p:cNvPr>
          <p:cNvPicPr>
            <a:picLocks noChangeAspect="1"/>
          </p:cNvPicPr>
          <p:nvPr/>
        </p:nvPicPr>
        <p:blipFill>
          <a:blip r:embed="rId3"/>
          <a:stretch>
            <a:fillRect/>
          </a:stretch>
        </p:blipFill>
        <p:spPr>
          <a:xfrm>
            <a:off x="4834917" y="2935452"/>
            <a:ext cx="4572638" cy="1781424"/>
          </a:xfrm>
          <a:prstGeom prst="rect">
            <a:avLst/>
          </a:prstGeom>
        </p:spPr>
      </p:pic>
    </p:spTree>
    <p:extLst>
      <p:ext uri="{BB962C8B-B14F-4D97-AF65-F5344CB8AC3E}">
        <p14:creationId xmlns:p14="http://schemas.microsoft.com/office/powerpoint/2010/main" val="18062302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ED29710-22C6-436A-AE70-95C88E198B01}"/>
              </a:ext>
            </a:extLst>
          </p:cNvPr>
          <p:cNvSpPr txBox="1"/>
          <p:nvPr/>
        </p:nvSpPr>
        <p:spPr>
          <a:xfrm>
            <a:off x="517236" y="563418"/>
            <a:ext cx="11083637" cy="369332"/>
          </a:xfrm>
          <a:prstGeom prst="rect">
            <a:avLst/>
          </a:prstGeom>
          <a:noFill/>
        </p:spPr>
        <p:txBody>
          <a:bodyPr wrap="square" rtlCol="0">
            <a:spAutoFit/>
          </a:bodyPr>
          <a:lstStyle/>
          <a:p>
            <a:r>
              <a:rPr lang="en-US" dirty="0"/>
              <a:t>Then drag subcategory below category</a:t>
            </a:r>
          </a:p>
        </p:txBody>
      </p:sp>
      <p:pic>
        <p:nvPicPr>
          <p:cNvPr id="4" name="Picture 3">
            <a:extLst>
              <a:ext uri="{FF2B5EF4-FFF2-40B4-BE49-F238E27FC236}">
                <a16:creationId xmlns:a16="http://schemas.microsoft.com/office/drawing/2014/main" id="{563C2B5D-5F36-43D7-B759-2055A13C56B0}"/>
              </a:ext>
            </a:extLst>
          </p:cNvPr>
          <p:cNvPicPr>
            <a:picLocks noChangeAspect="1"/>
          </p:cNvPicPr>
          <p:nvPr/>
        </p:nvPicPr>
        <p:blipFill>
          <a:blip r:embed="rId2"/>
          <a:stretch>
            <a:fillRect/>
          </a:stretch>
        </p:blipFill>
        <p:spPr>
          <a:xfrm>
            <a:off x="5660036" y="0"/>
            <a:ext cx="5046764" cy="6858000"/>
          </a:xfrm>
          <a:prstGeom prst="rect">
            <a:avLst/>
          </a:prstGeom>
        </p:spPr>
      </p:pic>
    </p:spTree>
    <p:extLst>
      <p:ext uri="{BB962C8B-B14F-4D97-AF65-F5344CB8AC3E}">
        <p14:creationId xmlns:p14="http://schemas.microsoft.com/office/powerpoint/2010/main" val="13169065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2F4900-58A2-4DA3-B8F5-2A7C416C54B8}"/>
              </a:ext>
            </a:extLst>
          </p:cNvPr>
          <p:cNvSpPr>
            <a:spLocks noGrp="1"/>
          </p:cNvSpPr>
          <p:nvPr>
            <p:ph type="title"/>
          </p:nvPr>
        </p:nvSpPr>
        <p:spPr/>
        <p:txBody>
          <a:bodyPr/>
          <a:lstStyle/>
          <a:p>
            <a:pPr algn="ctr"/>
            <a:r>
              <a:rPr lang="en-US" b="0" i="0" dirty="0">
                <a:solidFill>
                  <a:srgbClr val="333333"/>
                </a:solidFill>
                <a:effectLst/>
                <a:latin typeface="Benton Sans Book"/>
              </a:rPr>
              <a:t>Add filters to your view</a:t>
            </a:r>
            <a:br>
              <a:rPr lang="en-US" b="0" i="0" dirty="0">
                <a:solidFill>
                  <a:srgbClr val="333333"/>
                </a:solidFill>
                <a:effectLst/>
                <a:latin typeface="Benton Sans Book"/>
              </a:rPr>
            </a:br>
            <a:endParaRPr lang="en-US" dirty="0"/>
          </a:p>
        </p:txBody>
      </p:sp>
      <p:sp>
        <p:nvSpPr>
          <p:cNvPr id="4" name="TextBox 3">
            <a:extLst>
              <a:ext uri="{FF2B5EF4-FFF2-40B4-BE49-F238E27FC236}">
                <a16:creationId xmlns:a16="http://schemas.microsoft.com/office/drawing/2014/main" id="{C15759CE-8B78-4B73-B02B-46488D23A3B1}"/>
              </a:ext>
            </a:extLst>
          </p:cNvPr>
          <p:cNvSpPr txBox="1"/>
          <p:nvPr/>
        </p:nvSpPr>
        <p:spPr>
          <a:xfrm>
            <a:off x="108624" y="25998"/>
            <a:ext cx="346364" cy="400110"/>
          </a:xfrm>
          <a:prstGeom prst="rect">
            <a:avLst/>
          </a:prstGeom>
          <a:noFill/>
        </p:spPr>
        <p:txBody>
          <a:bodyPr wrap="square" rtlCol="0">
            <a:spAutoFit/>
          </a:bodyPr>
          <a:lstStyle/>
          <a:p>
            <a:r>
              <a:rPr lang="en-US" sz="2000" b="1" dirty="0">
                <a:solidFill>
                  <a:srgbClr val="FF0000"/>
                </a:solidFill>
              </a:rPr>
              <a:t>T</a:t>
            </a:r>
          </a:p>
        </p:txBody>
      </p:sp>
    </p:spTree>
    <p:extLst>
      <p:ext uri="{BB962C8B-B14F-4D97-AF65-F5344CB8AC3E}">
        <p14:creationId xmlns:p14="http://schemas.microsoft.com/office/powerpoint/2010/main" val="76738899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31565</TotalTime>
  <Words>2881</Words>
  <Application>Microsoft Office PowerPoint</Application>
  <PresentationFormat>Widescreen</PresentationFormat>
  <Paragraphs>160</Paragraphs>
  <Slides>49</Slides>
  <Notes>2</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49</vt:i4>
      </vt:variant>
    </vt:vector>
  </HeadingPairs>
  <TitlesOfParts>
    <vt:vector size="59" baseType="lpstr">
      <vt:lpstr>Arial</vt:lpstr>
      <vt:lpstr>Benton Sans Book</vt:lpstr>
      <vt:lpstr>Calibri</vt:lpstr>
      <vt:lpstr>Calibri Light</vt:lpstr>
      <vt:lpstr>Merriweather</vt:lpstr>
      <vt:lpstr>Nunito Sans</vt:lpstr>
      <vt:lpstr>Segoe UI</vt:lpstr>
      <vt:lpstr>Times New Roman</vt:lpstr>
      <vt:lpstr>Wingdings</vt:lpstr>
      <vt:lpstr>Office Theme</vt:lpstr>
      <vt:lpstr>Business Intelligence Using Tableau/Power BI – Day 2</vt:lpstr>
      <vt:lpstr>PowerPoint Presentation</vt:lpstr>
      <vt:lpstr> Navigation </vt:lpstr>
      <vt:lpstr>PowerPoint Presentation</vt:lpstr>
      <vt:lpstr>PowerPoint Presentation</vt:lpstr>
      <vt:lpstr>PowerPoint Presentation</vt:lpstr>
      <vt:lpstr>PowerPoint Presentation</vt:lpstr>
      <vt:lpstr>PowerPoint Presentation</vt:lpstr>
      <vt:lpstr>Add filters to your view </vt:lpstr>
      <vt:lpstr>PowerPoint Presentation</vt:lpstr>
      <vt:lpstr>PowerPoint Presentation</vt:lpstr>
      <vt:lpstr>PowerPoint Presentation</vt:lpstr>
      <vt:lpstr>PowerPoint Presentation</vt:lpstr>
      <vt:lpstr>PowerPoint Presentation</vt:lpstr>
      <vt:lpstr>PowerPoint Presentation</vt:lpstr>
      <vt:lpstr>Add color to your view </vt:lpstr>
      <vt:lpstr>PowerPoint Presentation</vt:lpstr>
      <vt:lpstr>PowerPoint Presentation</vt:lpstr>
      <vt:lpstr>PowerPoint Presentation</vt:lpstr>
      <vt:lpstr>Change Titles and Format</vt:lpstr>
      <vt:lpstr>Export Image for PowerPoints or word file or</vt:lpstr>
      <vt:lpstr>PowerPoint Presentation</vt:lpstr>
      <vt:lpstr>PowerPoint Presentation</vt:lpstr>
      <vt:lpstr>PowerPoint Presentation</vt:lpstr>
      <vt:lpstr>PowerPoint Presentation</vt:lpstr>
      <vt:lpstr>Find key insights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Step 4: Explore your data geographically</vt:lpstr>
      <vt:lpstr>PowerPoint Presentation</vt:lpstr>
      <vt:lpstr>PowerPoint Presentation</vt:lpstr>
      <vt:lpstr>Build a map view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Step 5: Drill down into the details  </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hamid rajaee</dc:creator>
  <cp:lastModifiedBy>Ahmad Mousa</cp:lastModifiedBy>
  <cp:revision>310</cp:revision>
  <dcterms:created xsi:type="dcterms:W3CDTF">2021-02-10T20:23:47Z</dcterms:created>
  <dcterms:modified xsi:type="dcterms:W3CDTF">2024-12-17T01:05:08Z</dcterms:modified>
</cp:coreProperties>
</file>